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1" r:id="rId3"/>
    <p:sldId id="262" r:id="rId4"/>
    <p:sldId id="265" r:id="rId5"/>
    <p:sldId id="266" r:id="rId6"/>
    <p:sldId id="289" r:id="rId7"/>
    <p:sldId id="272" r:id="rId8"/>
    <p:sldId id="274" r:id="rId9"/>
    <p:sldId id="277" r:id="rId10"/>
    <p:sldId id="281" r:id="rId11"/>
    <p:sldId id="282" r:id="rId12"/>
    <p:sldId id="283" r:id="rId13"/>
    <p:sldId id="284" r:id="rId14"/>
    <p:sldId id="286" r:id="rId15"/>
    <p:sldId id="288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8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.jpe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canh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3075" name="Picture 3" descr="Bluebird05-animated-chick_in_fligh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972982" flipH="1">
            <a:off x="0" y="1847850"/>
            <a:ext cx="542925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4" descr="comicbird-anim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771650"/>
            <a:ext cx="1295400" cy="68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5" descr="Animated-Butterfl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143000"/>
            <a:ext cx="22098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comicbird-anim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600"/>
            <a:ext cx="990600" cy="52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Rectangle 7"/>
          <p:cNvSpPr/>
          <p:nvPr/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endParaRPr sz="2000" dirty="0">
              <a:solidFill>
                <a:schemeClr val="tx2"/>
              </a:solidFill>
              <a:latin typeface=".VnTimeH" pitchFamily="34" charset="0"/>
            </a:endParaRPr>
          </a:p>
        </p:txBody>
      </p:sp>
      <p:sp>
        <p:nvSpPr>
          <p:cNvPr id="3080" name="WordArt 8"/>
          <p:cNvSpPr>
            <a:spLocks noTextEdit="1"/>
          </p:cNvSpPr>
          <p:nvPr/>
        </p:nvSpPr>
        <p:spPr>
          <a:xfrm>
            <a:off x="457200" y="1981200"/>
            <a:ext cx="7924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sq" cmpd="sng">
                  <a:solidFill>
                    <a:srgbClr val="FF33CC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FF33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vant" pitchFamily="34" charset="0"/>
                <a:ea typeface=".VnAvant" pitchFamily="34" charset="0"/>
              </a:rPr>
              <a:t>Làm quen với toán</a:t>
            </a:r>
            <a:endParaRPr lang="en-US" sz="3600" b="1">
              <a:ln w="9525" cap="sq" cmpd="sng">
                <a:solidFill>
                  <a:srgbClr val="FF33CC"/>
                </a:solidFill>
                <a:prstDash val="solid"/>
                <a:headEnd type="none" w="sm" len="sm"/>
                <a:tailEnd type="none" w="sm" len="sm"/>
              </a:ln>
              <a:solidFill>
                <a:srgbClr val="FF33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vant" pitchFamily="34" charset="0"/>
              <a:ea typeface=".VnAvant" pitchFamily="34" charset="0"/>
            </a:endParaRPr>
          </a:p>
        </p:txBody>
      </p:sp>
      <p:sp>
        <p:nvSpPr>
          <p:cNvPr id="7177" name="Rectangle 9"/>
          <p:cNvSpPr/>
          <p:nvPr/>
        </p:nvSpPr>
        <p:spPr>
          <a:xfrm>
            <a:off x="1219200" y="2971800"/>
            <a:ext cx="6172200" cy="175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9600" b="1" dirty="0">
                <a:solidFill>
                  <a:srgbClr val="0000FF"/>
                </a:solidFill>
                <a:latin typeface=".VnAvant" pitchFamily="34" charset="0"/>
              </a:rPr>
              <a:t>Số 5- tiết 1</a:t>
            </a:r>
            <a:endParaRPr sz="9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082" name="Text Box 10"/>
          <p:cNvSpPr txBox="1"/>
          <p:nvPr/>
        </p:nvSpPr>
        <p:spPr>
          <a:xfrm>
            <a:off x="914400" y="0"/>
            <a:ext cx="6858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vi-VN" sz="2400" b="1" dirty="0">
                <a:latin typeface="Arial" panose="020B0604020202020204" pitchFamily="34" charset="0"/>
              </a:rPr>
              <a:t>UBN Phường</a:t>
            </a:r>
            <a:r>
              <a:rPr sz="2400" b="1" dirty="0">
                <a:latin typeface="Arial" panose="020B0604020202020204" pitchFamily="34" charset="0"/>
              </a:rPr>
              <a:t> Buôn Hồ </a:t>
            </a:r>
            <a:endParaRPr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</a:rPr>
              <a:t>Trường mầm non Hoa Hồng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3083" name="Text Box 11"/>
          <p:cNvSpPr txBox="1"/>
          <p:nvPr/>
        </p:nvSpPr>
        <p:spPr>
          <a:xfrm>
            <a:off x="1066800" y="5181600"/>
            <a:ext cx="746760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Giáo viên : Nguyễn Thị Lộc</a:t>
            </a:r>
            <a:endParaRPr sz="28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Lớp: Lá </a:t>
            </a:r>
            <a:r>
              <a:rPr lang="vi-VN" sz="2800" b="1" dirty="0">
                <a:latin typeface="Arial" panose="020B0604020202020204" pitchFamily="34" charset="0"/>
              </a:rPr>
              <a:t>3</a:t>
            </a:r>
            <a:endParaRPr lang="vi-VN" sz="2800" b="1" dirty="0">
              <a:latin typeface="Arial" panose="020B0604020202020204" pitchFamily="34" charset="0"/>
            </a:endParaRPr>
          </a:p>
        </p:txBody>
      </p:sp>
      <p:sp>
        <p:nvSpPr>
          <p:cNvPr id="3084" name="WordArt 12"/>
          <p:cNvSpPr>
            <a:spLocks noTextEdit="1"/>
          </p:cNvSpPr>
          <p:nvPr/>
        </p:nvSpPr>
        <p:spPr>
          <a:xfrm>
            <a:off x="457200" y="914400"/>
            <a:ext cx="7924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sq" cmpd="sng">
                  <a:solidFill>
                    <a:srgbClr val="0000FF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Chủ đề nhánh:</a:t>
            </a:r>
            <a:r>
              <a:rPr lang="vi-VN" altLang="en-US" sz="3600" b="1">
                <a:ln w="9525" cap="sq" cmpd="sng">
                  <a:solidFill>
                    <a:srgbClr val="0000FF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Ngày hội đến </a:t>
            </a:r>
            <a:r>
              <a:rPr lang="vi-VN" altLang="en-US" sz="3600" b="1">
                <a:ln w="9525" cap="sq" cmpd="sng">
                  <a:solidFill>
                    <a:srgbClr val="0000FF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trường</a:t>
            </a:r>
            <a:endParaRPr lang="vi-VN" altLang="en-US" sz="3600" b="1">
              <a:ln w="9525" cap="sq" cmpd="sng">
                <a:solidFill>
                  <a:srgbClr val="0000FF"/>
                </a:solidFill>
                <a:prstDash val="solid"/>
                <a:headEnd type="none" w="sm" len="sm"/>
                <a:tailEnd type="none" w="sm" len="sm"/>
              </a:ln>
              <a:solidFill>
                <a:srgbClr val="FF99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Oval 2"/>
          <p:cNvSpPr/>
          <p:nvPr/>
        </p:nvSpPr>
        <p:spPr>
          <a:xfrm>
            <a:off x="76200" y="3505200"/>
            <a:ext cx="3124200" cy="30480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1751" name="Oval 7"/>
          <p:cNvSpPr/>
          <p:nvPr/>
        </p:nvSpPr>
        <p:spPr>
          <a:xfrm>
            <a:off x="5029200" y="0"/>
            <a:ext cx="4114800" cy="26670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1268" name="Oval 9"/>
          <p:cNvSpPr/>
          <p:nvPr/>
        </p:nvSpPr>
        <p:spPr>
          <a:xfrm>
            <a:off x="304800" y="304800"/>
            <a:ext cx="2819400" cy="23622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1269" name="Oval 19"/>
          <p:cNvSpPr/>
          <p:nvPr/>
        </p:nvSpPr>
        <p:spPr>
          <a:xfrm>
            <a:off x="5029200" y="3429000"/>
            <a:ext cx="4114800" cy="34290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1270" name="Picture 19" descr="Kết quả hình ảnh cho hinh anh lồng dé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609600"/>
            <a:ext cx="838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19" descr="Kết quả hình ảnh cho hinh anh lồng dé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381000"/>
            <a:ext cx="838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19" descr="Kết quả hình ảnh cho hinh anh lồng dé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0" y="1066800"/>
            <a:ext cx="838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19" descr="Kết quả hình ảnh cho hinh anh lồng dé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676400"/>
            <a:ext cx="838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9" descr="Kết quả hình ảnh cho hinh anh lồng dé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524000"/>
            <a:ext cx="838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21" descr="Kết quả hình ảnh cho hinh anh lồng dé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762000"/>
            <a:ext cx="1277938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21" descr="Kết quả hình ảnh cho hinh anh lồng dé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1277938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21" descr="Kết quả hình ảnh cho hinh anh lồng dé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609600"/>
            <a:ext cx="1277938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8" name="Picture 21" descr="Kết quả hình ảnh cho hinh anh lồng dé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447800"/>
            <a:ext cx="1277938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36" descr="Hình ảnh có liên qu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38600"/>
            <a:ext cx="9144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0" name="Picture 37" descr="Hình ảnh có liên qu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038600"/>
            <a:ext cx="9144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1" name="Picture 38" descr="Hình ảnh có liên qu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953000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2" name="Picture 28" descr="Hình ảnh có liên qua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4038600"/>
            <a:ext cx="9906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3" name="Picture 28" descr="Hình ảnh có liên qua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3505200"/>
            <a:ext cx="990600" cy="132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4" name="Picture 28" descr="Hình ảnh có liên qua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5181600"/>
            <a:ext cx="990600" cy="132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5" name="Picture 28" descr="Hình ảnh có liên qua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953000"/>
            <a:ext cx="990600" cy="132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6" name="Picture 28" descr="Hình ảnh có liên qua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4419600"/>
            <a:ext cx="990600" cy="132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/>
          <p:nvPr/>
        </p:nvSpPr>
        <p:spPr>
          <a:xfrm>
            <a:off x="6324600" y="1295400"/>
            <a:ext cx="2057400" cy="13716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291" name="AutoShape 3"/>
          <p:cNvSpPr/>
          <p:nvPr/>
        </p:nvSpPr>
        <p:spPr>
          <a:xfrm>
            <a:off x="6324600" y="533400"/>
            <a:ext cx="2057400" cy="762000"/>
          </a:xfrm>
          <a:prstGeom prst="flowChartExtra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292" name="Oval 4"/>
          <p:cNvSpPr/>
          <p:nvPr/>
        </p:nvSpPr>
        <p:spPr>
          <a:xfrm>
            <a:off x="6629400" y="1600200"/>
            <a:ext cx="228600" cy="228600"/>
          </a:xfrm>
          <a:prstGeom prst="ellipse">
            <a:avLst/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293" name="Oval 5"/>
          <p:cNvSpPr/>
          <p:nvPr/>
        </p:nvSpPr>
        <p:spPr>
          <a:xfrm>
            <a:off x="7848600" y="1600200"/>
            <a:ext cx="228600" cy="228600"/>
          </a:xfrm>
          <a:prstGeom prst="ellipse">
            <a:avLst/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294" name="Oval 6"/>
          <p:cNvSpPr/>
          <p:nvPr/>
        </p:nvSpPr>
        <p:spPr>
          <a:xfrm>
            <a:off x="7543800" y="2133600"/>
            <a:ext cx="228600" cy="228600"/>
          </a:xfrm>
          <a:prstGeom prst="ellipse">
            <a:avLst/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295" name="Oval 7"/>
          <p:cNvSpPr/>
          <p:nvPr/>
        </p:nvSpPr>
        <p:spPr>
          <a:xfrm>
            <a:off x="6858000" y="2133600"/>
            <a:ext cx="228600" cy="228600"/>
          </a:xfrm>
          <a:prstGeom prst="ellipse">
            <a:avLst/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296" name="Rectangle 8"/>
          <p:cNvSpPr/>
          <p:nvPr/>
        </p:nvSpPr>
        <p:spPr>
          <a:xfrm>
            <a:off x="6629400" y="4572000"/>
            <a:ext cx="2057400" cy="13716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297" name="AutoShape 9"/>
          <p:cNvSpPr/>
          <p:nvPr/>
        </p:nvSpPr>
        <p:spPr>
          <a:xfrm>
            <a:off x="6629400" y="3810000"/>
            <a:ext cx="2057400" cy="762000"/>
          </a:xfrm>
          <a:prstGeom prst="flowChartExtra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298" name="Oval 10"/>
          <p:cNvSpPr/>
          <p:nvPr/>
        </p:nvSpPr>
        <p:spPr>
          <a:xfrm>
            <a:off x="6937375" y="4848225"/>
            <a:ext cx="228600" cy="228600"/>
          </a:xfrm>
          <a:prstGeom prst="ellipse">
            <a:avLst/>
          </a:prstGeom>
          <a:solidFill>
            <a:srgbClr val="00008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299" name="Oval 11"/>
          <p:cNvSpPr/>
          <p:nvPr/>
        </p:nvSpPr>
        <p:spPr>
          <a:xfrm>
            <a:off x="7546975" y="5181600"/>
            <a:ext cx="228600" cy="228600"/>
          </a:xfrm>
          <a:prstGeom prst="ellipse">
            <a:avLst/>
          </a:prstGeom>
          <a:solidFill>
            <a:srgbClr val="00008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300" name="Oval 12"/>
          <p:cNvSpPr/>
          <p:nvPr/>
        </p:nvSpPr>
        <p:spPr>
          <a:xfrm>
            <a:off x="8156575" y="4848225"/>
            <a:ext cx="228600" cy="228600"/>
          </a:xfrm>
          <a:prstGeom prst="ellipse">
            <a:avLst/>
          </a:prstGeom>
          <a:solidFill>
            <a:srgbClr val="00008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301" name="Oval 13"/>
          <p:cNvSpPr/>
          <p:nvPr/>
        </p:nvSpPr>
        <p:spPr>
          <a:xfrm>
            <a:off x="8153400" y="5445125"/>
            <a:ext cx="228600" cy="228600"/>
          </a:xfrm>
          <a:prstGeom prst="ellipse">
            <a:avLst/>
          </a:prstGeom>
          <a:solidFill>
            <a:srgbClr val="00008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302" name="Oval 14"/>
          <p:cNvSpPr/>
          <p:nvPr/>
        </p:nvSpPr>
        <p:spPr>
          <a:xfrm>
            <a:off x="6934200" y="5461000"/>
            <a:ext cx="228600" cy="228600"/>
          </a:xfrm>
          <a:prstGeom prst="ellipse">
            <a:avLst/>
          </a:prstGeom>
          <a:solidFill>
            <a:srgbClr val="00008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2303" name="Group 15"/>
          <p:cNvGrpSpPr/>
          <p:nvPr/>
        </p:nvGrpSpPr>
        <p:grpSpPr>
          <a:xfrm>
            <a:off x="457200" y="457200"/>
            <a:ext cx="2057400" cy="2133600"/>
            <a:chOff x="288" y="288"/>
            <a:chExt cx="1296" cy="1344"/>
          </a:xfrm>
        </p:grpSpPr>
        <p:sp>
          <p:nvSpPr>
            <p:cNvPr id="12314" name="Rectangle 16"/>
            <p:cNvSpPr/>
            <p:nvPr/>
          </p:nvSpPr>
          <p:spPr>
            <a:xfrm>
              <a:off x="288" y="768"/>
              <a:ext cx="1296" cy="864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2315" name="AutoShape 17"/>
            <p:cNvSpPr/>
            <p:nvPr/>
          </p:nvSpPr>
          <p:spPr>
            <a:xfrm>
              <a:off x="288" y="288"/>
              <a:ext cx="1296" cy="480"/>
            </a:xfrm>
            <a:prstGeom prst="flowChartExtra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2316" name="Oval 18"/>
            <p:cNvSpPr/>
            <p:nvPr/>
          </p:nvSpPr>
          <p:spPr>
            <a:xfrm>
              <a:off x="482" y="94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2317" name="Oval 19"/>
            <p:cNvSpPr/>
            <p:nvPr/>
          </p:nvSpPr>
          <p:spPr>
            <a:xfrm>
              <a:off x="866" y="94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2318" name="Oval 20"/>
            <p:cNvSpPr/>
            <p:nvPr/>
          </p:nvSpPr>
          <p:spPr>
            <a:xfrm>
              <a:off x="1250" y="94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2319" name="Oval 21"/>
            <p:cNvSpPr/>
            <p:nvPr/>
          </p:nvSpPr>
          <p:spPr>
            <a:xfrm>
              <a:off x="1058" y="127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2320" name="Oval 22"/>
            <p:cNvSpPr/>
            <p:nvPr/>
          </p:nvSpPr>
          <p:spPr>
            <a:xfrm>
              <a:off x="626" y="127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304" name="Group 23"/>
          <p:cNvGrpSpPr/>
          <p:nvPr/>
        </p:nvGrpSpPr>
        <p:grpSpPr>
          <a:xfrm>
            <a:off x="762000" y="3657600"/>
            <a:ext cx="2057400" cy="2133600"/>
            <a:chOff x="480" y="2304"/>
            <a:chExt cx="1296" cy="1344"/>
          </a:xfrm>
        </p:grpSpPr>
        <p:sp>
          <p:nvSpPr>
            <p:cNvPr id="12309" name="Rectangle 24"/>
            <p:cNvSpPr/>
            <p:nvPr/>
          </p:nvSpPr>
          <p:spPr>
            <a:xfrm>
              <a:off x="480" y="2784"/>
              <a:ext cx="1296" cy="864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2310" name="AutoShape 25"/>
            <p:cNvSpPr/>
            <p:nvPr/>
          </p:nvSpPr>
          <p:spPr>
            <a:xfrm>
              <a:off x="480" y="2304"/>
              <a:ext cx="1296" cy="480"/>
            </a:xfrm>
            <a:prstGeom prst="flowChartExtra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2311" name="Oval 26"/>
            <p:cNvSpPr/>
            <p:nvPr/>
          </p:nvSpPr>
          <p:spPr>
            <a:xfrm>
              <a:off x="674" y="2958"/>
              <a:ext cx="144" cy="144"/>
            </a:xfrm>
            <a:prstGeom prst="ellipse">
              <a:avLst/>
            </a:prstGeom>
            <a:solidFill>
              <a:srgbClr val="008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2312" name="Oval 27"/>
            <p:cNvSpPr/>
            <p:nvPr/>
          </p:nvSpPr>
          <p:spPr>
            <a:xfrm>
              <a:off x="1442" y="2958"/>
              <a:ext cx="144" cy="144"/>
            </a:xfrm>
            <a:prstGeom prst="ellipse">
              <a:avLst/>
            </a:prstGeom>
            <a:solidFill>
              <a:srgbClr val="008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2313" name="Oval 28"/>
            <p:cNvSpPr/>
            <p:nvPr/>
          </p:nvSpPr>
          <p:spPr>
            <a:xfrm>
              <a:off x="1056" y="3294"/>
              <a:ext cx="144" cy="144"/>
            </a:xfrm>
            <a:prstGeom prst="ellipse">
              <a:avLst/>
            </a:prstGeom>
            <a:solidFill>
              <a:srgbClr val="008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32797" name="AutoShape 29"/>
          <p:cNvSpPr/>
          <p:nvPr/>
        </p:nvSpPr>
        <p:spPr>
          <a:xfrm rot="-8923738">
            <a:off x="2946400" y="2755900"/>
            <a:ext cx="1371600" cy="6096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306" name="AutoShape 30"/>
          <p:cNvSpPr/>
          <p:nvPr/>
        </p:nvSpPr>
        <p:spPr>
          <a:xfrm rot="-2533477">
            <a:off x="4540250" y="2660650"/>
            <a:ext cx="1447800" cy="685800"/>
          </a:xfrm>
          <a:prstGeom prst="rightArrow">
            <a:avLst>
              <a:gd name="adj1" fmla="val 50000"/>
              <a:gd name="adj2" fmla="val 52777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2799" name="AutoShape 31"/>
          <p:cNvSpPr/>
          <p:nvPr/>
        </p:nvSpPr>
        <p:spPr>
          <a:xfrm rot="2326545">
            <a:off x="4591050" y="4044950"/>
            <a:ext cx="13716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308" name="AutoShape 32"/>
          <p:cNvSpPr/>
          <p:nvPr/>
        </p:nvSpPr>
        <p:spPr>
          <a:xfrm rot="8649273">
            <a:off x="3048000" y="4038600"/>
            <a:ext cx="1295400" cy="533400"/>
          </a:xfrm>
          <a:prstGeom prst="rightArrow">
            <a:avLst>
              <a:gd name="adj1" fmla="val 50000"/>
              <a:gd name="adj2" fmla="val 60714"/>
            </a:avLst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4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-0.11389 -0.12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6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13125 0.115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7" grpId="0" animBg="1"/>
      <p:bldP spid="327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133600"/>
            <a:ext cx="5867400" cy="1139825"/>
          </a:xfrm>
        </p:spPr>
        <p:txBody>
          <a:bodyPr vert="horz" wrap="square" lIns="91440" tIns="45720" rIns="91440" bIns="45720" numCol="1" anchor="ctr" anchorCtr="0" compatLnSpc="1"/>
          <a:p>
            <a:pPr eaLnBrk="1" hangingPunct="1"/>
            <a:br>
              <a:rPr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</a:br>
            <a:r>
              <a:rPr sz="4600" b="1" dirty="0">
                <a:effectLst>
                  <a:outerShdw blurRad="38100" dist="38100" dir="2700000">
                    <a:srgbClr val="C0C0C0"/>
                  </a:outerShdw>
                </a:effectLst>
              </a:rPr>
              <a:t>Đếm và khoanh đúng số lượng 5</a:t>
            </a:r>
            <a:endParaRPr sz="4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13315" name="Picture 3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WordArt 4"/>
          <p:cNvSpPr>
            <a:spLocks noTextEdit="1"/>
          </p:cNvSpPr>
          <p:nvPr/>
        </p:nvSpPr>
        <p:spPr>
          <a:xfrm>
            <a:off x="3048000" y="1447800"/>
            <a:ext cx="3200400" cy="8032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charset="0"/>
                <a:ea typeface="Times New Roman" panose="02020603050405020304" charset="0"/>
              </a:rPr>
              <a:t>TRÒ CHƠI</a:t>
            </a:r>
            <a:endParaRPr lang="en-US" sz="3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j04361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681038"/>
            <a:ext cx="990600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3" descr="j04361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81000"/>
            <a:ext cx="990600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4" descr="j04361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1447800"/>
            <a:ext cx="990600" cy="936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5"/>
          <p:cNvGrpSpPr/>
          <p:nvPr/>
        </p:nvGrpSpPr>
        <p:grpSpPr>
          <a:xfrm>
            <a:off x="5562600" y="533400"/>
            <a:ext cx="3276600" cy="2362200"/>
            <a:chOff x="3504" y="336"/>
            <a:chExt cx="2064" cy="1488"/>
          </a:xfrm>
        </p:grpSpPr>
        <p:pic>
          <p:nvPicPr>
            <p:cNvPr id="14361" name="Picture 6" descr="j04125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4" y="336"/>
              <a:ext cx="960" cy="4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62" name="Picture 7" descr="j04125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4" y="816"/>
              <a:ext cx="960" cy="4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63" name="Picture 8" descr="j04125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0" y="816"/>
              <a:ext cx="960" cy="4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64" name="Picture 9" descr="j04125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2" y="1386"/>
              <a:ext cx="960" cy="4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65" name="Picture 10" descr="j04125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8" y="1296"/>
              <a:ext cx="960" cy="43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11"/>
          <p:cNvGrpSpPr/>
          <p:nvPr/>
        </p:nvGrpSpPr>
        <p:grpSpPr>
          <a:xfrm>
            <a:off x="304800" y="4038600"/>
            <a:ext cx="2743200" cy="2438400"/>
            <a:chOff x="192" y="2544"/>
            <a:chExt cx="1728" cy="1536"/>
          </a:xfrm>
        </p:grpSpPr>
        <p:pic>
          <p:nvPicPr>
            <p:cNvPr id="14356" name="Picture 12" descr="j04368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" y="2784"/>
              <a:ext cx="624" cy="6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7" name="Picture 13" descr="j04368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2544"/>
              <a:ext cx="624" cy="6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8" name="Picture 14" descr="j04368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6" y="3024"/>
              <a:ext cx="624" cy="6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9" name="Picture 15" descr="j04368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" y="3264"/>
              <a:ext cx="624" cy="6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60" name="Picture 16" descr="j04368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" y="3456"/>
              <a:ext cx="624" cy="62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17"/>
          <p:cNvGrpSpPr/>
          <p:nvPr/>
        </p:nvGrpSpPr>
        <p:grpSpPr>
          <a:xfrm>
            <a:off x="5715000" y="3725863"/>
            <a:ext cx="2667000" cy="2192337"/>
            <a:chOff x="3600" y="2347"/>
            <a:chExt cx="1680" cy="1381"/>
          </a:xfrm>
        </p:grpSpPr>
        <p:pic>
          <p:nvPicPr>
            <p:cNvPr id="14351" name="Picture 18" descr="j04325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8" y="2592"/>
              <a:ext cx="576" cy="5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2" name="Picture 19" descr="j04325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6" y="2347"/>
              <a:ext cx="576" cy="5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3" name="Picture 20" descr="j04325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4" y="2875"/>
              <a:ext cx="576" cy="5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4" name="Picture 21" descr="j04325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4" y="3211"/>
              <a:ext cx="576" cy="5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5" name="Picture 22" descr="j04325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0" y="3067"/>
              <a:ext cx="576" cy="51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4344" name="Picture 23" descr="j04369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5908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24" descr="j04369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6764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25" descr="j04369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2667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26" descr="j04369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3429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67" name="Oval 27"/>
          <p:cNvSpPr/>
          <p:nvPr/>
        </p:nvSpPr>
        <p:spPr>
          <a:xfrm>
            <a:off x="-228600" y="3962400"/>
            <a:ext cx="3581400" cy="26670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5868" name="Oval 28"/>
          <p:cNvSpPr/>
          <p:nvPr/>
        </p:nvSpPr>
        <p:spPr>
          <a:xfrm>
            <a:off x="5105400" y="304800"/>
            <a:ext cx="4038600" cy="2895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5869" name="Oval 29"/>
          <p:cNvSpPr/>
          <p:nvPr/>
        </p:nvSpPr>
        <p:spPr>
          <a:xfrm>
            <a:off x="5105400" y="3505200"/>
            <a:ext cx="4038600" cy="2895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7" grpId="0" animBg="1"/>
      <p:bldP spid="35868" grpId="0" animBg="1"/>
      <p:bldP spid="358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k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WordArt 5"/>
          <p:cNvSpPr>
            <a:spLocks noTextEdit="1"/>
          </p:cNvSpPr>
          <p:nvPr/>
        </p:nvSpPr>
        <p:spPr>
          <a:xfrm>
            <a:off x="1119188" y="1585913"/>
            <a:ext cx="7264400" cy="1273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 eaLnBrk="0" hangingPunct="0"/>
            <a:r>
              <a:rPr lang="en-US" sz="360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76002F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Chân thành cảm ơn quý thầy cô về dự tiết học</a:t>
            </a:r>
            <a:endParaRPr lang="en-US" sz="3600">
              <a:ln w="127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0066"/>
                  </a:gs>
                  <a:gs pos="100000">
                    <a:srgbClr val="76002F"/>
                  </a:gs>
                </a:gsLst>
                <a:lin ang="5400000" scaled="1"/>
                <a:tileRect/>
              </a:gra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5364" name="WordArt 7"/>
          <p:cNvSpPr>
            <a:spLocks noTextEdit="1"/>
          </p:cNvSpPr>
          <p:nvPr/>
        </p:nvSpPr>
        <p:spPr>
          <a:xfrm>
            <a:off x="561975" y="3733800"/>
            <a:ext cx="7896225" cy="1490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4000" spc="-400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FF0066"/>
                    </a:gs>
                  </a:gsLst>
                  <a:lin ang="2700000" scaled="1"/>
                  <a:tileRect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Chúc các bé chăm ngoan, học giỏi!</a:t>
            </a:r>
            <a:endParaRPr lang="en-US" sz="4000" spc="-400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33CCFF"/>
                  </a:gs>
                  <a:gs pos="100000">
                    <a:srgbClr val="FF0066"/>
                  </a:gs>
                </a:gsLst>
                <a:lin ang="2700000" scaled="1"/>
                <a:tileRect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15365" name="Picture 8" descr="buo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8928320" flipV="1">
            <a:off x="274638" y="5245100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9" descr="Butterf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28925">
            <a:off x="7867650" y="0"/>
            <a:ext cx="1276350" cy="1276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WordArt 3"/>
          <p:cNvSpPr>
            <a:spLocks noTextEdit="1"/>
          </p:cNvSpPr>
          <p:nvPr/>
        </p:nvSpPr>
        <p:spPr>
          <a:xfrm>
            <a:off x="76200" y="2514600"/>
            <a:ext cx="8915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4000" b="1"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al Narrow" pitchFamily="34" charset="0"/>
                <a:ea typeface=".VnArial Narrow" pitchFamily="34" charset="0"/>
              </a:rPr>
              <a:t>Trß ch¬i: Chän sè t­¬ng øng</a:t>
            </a:r>
            <a:endParaRPr lang="en-US" sz="4000" b="1">
              <a:solidFill>
                <a:srgbClr val="0066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rial Narrow" pitchFamily="34" charset="0"/>
              <a:ea typeface=".VnArial Narrow" pitchFamily="34" charset="0"/>
            </a:endParaRPr>
          </a:p>
        </p:txBody>
      </p:sp>
      <p:sp>
        <p:nvSpPr>
          <p:cNvPr id="4099" name="WordArt 4"/>
          <p:cNvSpPr>
            <a:spLocks noTextEdit="1"/>
          </p:cNvSpPr>
          <p:nvPr/>
        </p:nvSpPr>
        <p:spPr>
          <a:xfrm>
            <a:off x="457200" y="3048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1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Hoạt động 1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Oval 2"/>
          <p:cNvSpPr/>
          <p:nvPr/>
        </p:nvSpPr>
        <p:spPr>
          <a:xfrm>
            <a:off x="0" y="0"/>
            <a:ext cx="9144000" cy="63246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FF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5123" name="WordArt 15"/>
          <p:cNvSpPr>
            <a:spLocks noTextEdit="1"/>
          </p:cNvSpPr>
          <p:nvPr/>
        </p:nvSpPr>
        <p:spPr>
          <a:xfrm>
            <a:off x="3276600" y="762000"/>
            <a:ext cx="129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5124" name="WordArt 26"/>
          <p:cNvSpPr>
            <a:spLocks noTextEdit="1"/>
          </p:cNvSpPr>
          <p:nvPr/>
        </p:nvSpPr>
        <p:spPr>
          <a:xfrm>
            <a:off x="2743200" y="4038600"/>
            <a:ext cx="1143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3</a:t>
            </a:r>
            <a:endParaRPr lang="en-US" sz="3600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5125" name="WordArt 15"/>
          <p:cNvSpPr>
            <a:spLocks noTextEdit="1"/>
          </p:cNvSpPr>
          <p:nvPr/>
        </p:nvSpPr>
        <p:spPr>
          <a:xfrm>
            <a:off x="7620000" y="2057400"/>
            <a:ext cx="990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pic>
        <p:nvPicPr>
          <p:cNvPr id="5126" name="Picture 17" descr="Kết quả hình ảnh cho hinh anh lồng dé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762000"/>
            <a:ext cx="1447800" cy="177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19" descr="Kết quả hình ảnh cho hinh anh lồng dé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13716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21" descr="Hình ảnh có liên qu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2004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23" descr="Hình ảnh có liên qu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419600"/>
            <a:ext cx="12192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23" descr="Hình ảnh có liên qu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4495800"/>
            <a:ext cx="12192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25" descr="Hình ảnh có liên qua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304800"/>
            <a:ext cx="1143000" cy="117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25" descr="Hình ảnh có liên qua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3810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25" descr="Hình ảnh có liên qua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1600200"/>
            <a:ext cx="963613" cy="102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25" descr="Hình ảnh có liên qua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1524000"/>
            <a:ext cx="996950" cy="94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Oval 2"/>
          <p:cNvSpPr/>
          <p:nvPr/>
        </p:nvSpPr>
        <p:spPr>
          <a:xfrm>
            <a:off x="0" y="533400"/>
            <a:ext cx="9144000" cy="6324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6147" name="WordArt 7"/>
          <p:cNvSpPr>
            <a:spLocks noTextEdit="1"/>
          </p:cNvSpPr>
          <p:nvPr/>
        </p:nvSpPr>
        <p:spPr>
          <a:xfrm>
            <a:off x="1981200" y="3657600"/>
            <a:ext cx="106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2</a:t>
            </a:r>
            <a:endParaRPr lang="en-US" sz="36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hlink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6148" name="WordArt 16"/>
          <p:cNvSpPr>
            <a:spLocks noTextEdit="1"/>
          </p:cNvSpPr>
          <p:nvPr/>
        </p:nvSpPr>
        <p:spPr>
          <a:xfrm>
            <a:off x="3733800" y="5486400"/>
            <a:ext cx="1066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6149" name="WordArt 25"/>
          <p:cNvSpPr>
            <a:spLocks noTextEdit="1"/>
          </p:cNvSpPr>
          <p:nvPr/>
        </p:nvSpPr>
        <p:spPr>
          <a:xfrm>
            <a:off x="3276600" y="1524000"/>
            <a:ext cx="99218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89803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3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>
                  <a:alpha val="89803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6150" name="Text Box 26"/>
          <p:cNvSpPr txBox="1"/>
          <p:nvPr/>
        </p:nvSpPr>
        <p:spPr>
          <a:xfrm>
            <a:off x="381000" y="0"/>
            <a:ext cx="8535988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Hoạt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động 1: ôn tập nhận biết số lượng trong phạm vi 4.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151" name="Picture 36" descr="NA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1066800" cy="941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37" descr="NA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0" y="304800"/>
            <a:ext cx="1066800" cy="941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3" name="WordArt 18"/>
          <p:cNvSpPr>
            <a:spLocks noTextEdit="1"/>
          </p:cNvSpPr>
          <p:nvPr/>
        </p:nvSpPr>
        <p:spPr>
          <a:xfrm>
            <a:off x="5105400" y="2209800"/>
            <a:ext cx="762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4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99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pic>
        <p:nvPicPr>
          <p:cNvPr id="6154" name="Picture 25" descr="Hình ảnh có li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724400"/>
            <a:ext cx="138112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Picture 19" descr="Kết quả hình ảnh cho hinh anh lồng dé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0"/>
            <a:ext cx="1109663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19" descr="Kết quả hình ảnh cho hinh anh lồng dé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24000"/>
            <a:ext cx="1143000" cy="132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9" descr="Kết quả hình ảnh cho hinh anh lồng dé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1333500"/>
            <a:ext cx="114300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21" descr="Kết quả hình ảnh cho hinh anh lồng dé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463" y="1066800"/>
            <a:ext cx="1277937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Picture 23" descr="Kết quả hình ảnh cho hinh anh lồng dé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2362200"/>
            <a:ext cx="1295400" cy="100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Picture 23" descr="Kết quả hình ảnh cho hinh anh lồng dé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2743200"/>
            <a:ext cx="1295400" cy="100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Picture 23" descr="Kết quả hình ảnh cho hinh anh lồng dé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1371600"/>
            <a:ext cx="1295400" cy="100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2" name="Picture 21" descr="Hình ảnh có liên qua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0" y="34290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3" name="Picture 21" descr="Hình ảnh có liên qua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35052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7172" name="Picture 4" descr="8638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WordArt 5"/>
          <p:cNvSpPr>
            <a:spLocks noTextEdit="1"/>
          </p:cNvSpPr>
          <p:nvPr/>
        </p:nvSpPr>
        <p:spPr>
          <a:xfrm>
            <a:off x="1905000" y="0"/>
            <a:ext cx="5486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Hoạt động 2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918" name="Rectangle 6"/>
          <p:cNvSpPr/>
          <p:nvPr/>
        </p:nvSpPr>
        <p:spPr>
          <a:xfrm>
            <a:off x="381000" y="1676400"/>
            <a:ext cx="8763000" cy="36877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sz="6200" b="1" dirty="0">
                <a:solidFill>
                  <a:srgbClr val="FF3300"/>
                </a:solidFill>
                <a:latin typeface=".VnArial Narrow" pitchFamily="34" charset="0"/>
              </a:rPr>
              <a:t>T¹o nhãm sè l­îng 5, đÕm ®Õn 5, </a:t>
            </a:r>
            <a:br>
              <a:rPr sz="6200" b="1" dirty="0">
                <a:solidFill>
                  <a:srgbClr val="FF3300"/>
                </a:solidFill>
                <a:latin typeface=".VnArial Narrow" pitchFamily="34" charset="0"/>
              </a:rPr>
            </a:br>
            <a:r>
              <a:rPr sz="6200" b="1" dirty="0">
                <a:solidFill>
                  <a:srgbClr val="FF3300"/>
                </a:solidFill>
                <a:latin typeface=".VnArial Narrow" pitchFamily="34" charset="0"/>
              </a:rPr>
              <a:t>NhËn biÕt sè 5</a:t>
            </a:r>
            <a:endParaRPr sz="6200" b="1" dirty="0">
              <a:solidFill>
                <a:srgbClr val="FF3300"/>
              </a:solidFill>
              <a:latin typeface=".Vn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19" name="Text Box 15"/>
          <p:cNvSpPr txBox="1"/>
          <p:nvPr/>
        </p:nvSpPr>
        <p:spPr>
          <a:xfrm>
            <a:off x="7696200" y="304800"/>
            <a:ext cx="1676400" cy="3292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1000" b="1" dirty="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  <a:endParaRPr sz="21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1520" name="Text Box 16"/>
          <p:cNvSpPr txBox="1"/>
          <p:nvPr/>
        </p:nvSpPr>
        <p:spPr>
          <a:xfrm>
            <a:off x="7772400" y="3429000"/>
            <a:ext cx="1371600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0" b="1" dirty="0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  <a:endParaRPr sz="20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1522" name="Text Box 18"/>
          <p:cNvSpPr txBox="1"/>
          <p:nvPr/>
        </p:nvSpPr>
        <p:spPr>
          <a:xfrm>
            <a:off x="7848600" y="3505200"/>
            <a:ext cx="1600200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0" b="1" dirty="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  <a:endParaRPr sz="20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8197" name="Picture 21" descr="Hình ảnh có li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381000"/>
            <a:ext cx="1371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21" descr="Hình ảnh có li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4800"/>
            <a:ext cx="15240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21" descr="Hình ảnh có li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0" y="381000"/>
            <a:ext cx="1371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21" descr="Hình ảnh có li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381000"/>
            <a:ext cx="1371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21" descr="Hình ảnh có li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381000"/>
            <a:ext cx="13716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19" descr="Kết quả hình ảnh cho hinh anh lồng dé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16002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19" descr="Kết quả hình ảnh cho hinh anh lồng dé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429000"/>
            <a:ext cx="16002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19" descr="Kết quả hình ảnh cho hinh anh lồng dé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429000"/>
            <a:ext cx="15240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19" descr="Kết quả hình ảnh cho hinh anh lồng dé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429000"/>
            <a:ext cx="14478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19" descr="Kết quả hình ảnh cho hinh anh lồng dé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429000"/>
            <a:ext cx="1447800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/>
      <p:bldP spid="21520" grpId="0"/>
      <p:bldP spid="21520" grpId="1"/>
      <p:bldP spid="215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7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1028" name="Picture 3" descr="48"/>
          <p:cNvPicPr>
            <a:picLocks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1219200" y="-381000"/>
            <a:ext cx="11353800" cy="7467600"/>
          </a:xfrm>
          <a:solidFill>
            <a:srgbClr val="FFFFCC">
              <a:alpha val="100000"/>
            </a:srgbClr>
          </a:solidFill>
          <a:ln/>
        </p:spPr>
      </p:pic>
      <p:graphicFrame>
        <p:nvGraphicFramePr>
          <p:cNvPr id="1026" name="Object 4"/>
          <p:cNvGraphicFramePr/>
          <p:nvPr>
            <p:ph sz="half" idx="1"/>
          </p:nvPr>
        </p:nvGraphicFramePr>
        <p:xfrm>
          <a:off x="609600" y="304800"/>
          <a:ext cx="1277938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278255" imgH="1273810" progId="MS_ClipArt_Gallery.2">
                  <p:embed/>
                </p:oleObj>
              </mc:Choice>
              <mc:Fallback>
                <p:oleObj name="" r:id="rId2" imgW="1278255" imgH="1273810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" y="304800"/>
                        <a:ext cx="1277938" cy="26670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Rectangle 5"/>
          <p:cNvSpPr/>
          <p:nvPr/>
        </p:nvSpPr>
        <p:spPr>
          <a:xfrm>
            <a:off x="3581400" y="1127125"/>
            <a:ext cx="2797175" cy="5730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sz="37000" b="1" dirty="0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  <a:endParaRPr sz="37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1686" name="AutoShape 6"/>
          <p:cNvSpPr/>
          <p:nvPr/>
        </p:nvSpPr>
        <p:spPr>
          <a:xfrm>
            <a:off x="762000" y="685800"/>
            <a:ext cx="7696200" cy="14478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Số 5 có một nét ngang ,một nét thăng và 1 nét cong hở bên trái</a:t>
            </a: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716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9220" name="Picture 4" descr="8638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8" name="Text Box 14"/>
          <p:cNvSpPr txBox="1"/>
          <p:nvPr/>
        </p:nvSpPr>
        <p:spPr>
          <a:xfrm>
            <a:off x="7696200" y="304800"/>
            <a:ext cx="1981200" cy="3292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1000" b="1" dirty="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  <a:endParaRPr sz="21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6641" name="Text Box 17"/>
          <p:cNvSpPr txBox="1"/>
          <p:nvPr/>
        </p:nvSpPr>
        <p:spPr>
          <a:xfrm>
            <a:off x="7848600" y="3352800"/>
            <a:ext cx="1600200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0" b="1" dirty="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  <a:endParaRPr sz="20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6642" name="Text Box 18"/>
          <p:cNvSpPr txBox="1"/>
          <p:nvPr/>
        </p:nvSpPr>
        <p:spPr>
          <a:xfrm>
            <a:off x="7620000" y="3429000"/>
            <a:ext cx="1524000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0" b="1" dirty="0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  <a:endParaRPr sz="20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6643" name="Text Box 19"/>
          <p:cNvSpPr txBox="1"/>
          <p:nvPr/>
        </p:nvSpPr>
        <p:spPr>
          <a:xfrm>
            <a:off x="8001000" y="3276600"/>
            <a:ext cx="1143000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0" b="1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endParaRPr sz="20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6644" name="Text Box 20"/>
          <p:cNvSpPr txBox="1"/>
          <p:nvPr/>
        </p:nvSpPr>
        <p:spPr>
          <a:xfrm>
            <a:off x="7315200" y="3717925"/>
            <a:ext cx="2438400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0" b="1" dirty="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endParaRPr sz="20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9226" name="Picture 21" descr="Hình ảnh có li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15240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21" descr="Hình ảnh có li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4800"/>
            <a:ext cx="17526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Picture 21" descr="Hình ảnh có li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04800"/>
            <a:ext cx="15240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9" name="Picture 21" descr="Hình ảnh có li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04800"/>
            <a:ext cx="15240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0" name="Picture 21" descr="Hình ảnh có li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04800"/>
            <a:ext cx="15240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1" name="Picture 19" descr="Kết quả hình ảnh cho hinh anh lồng dé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6002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Picture 19" descr="Kết quả hình ảnh cho hinh anh lồng dé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429000"/>
            <a:ext cx="16002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3" name="Picture 19" descr="Kết quả hình ảnh cho hinh anh lồng dé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429000"/>
            <a:ext cx="16002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4" name="Picture 19" descr="Kết quả hình ảnh cho hinh anh lồng dé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16002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5" name="Picture 19" descr="Kết quả hình ảnh cho hinh anh lồng dé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29000"/>
            <a:ext cx="1600200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9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9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40625 L 0 -4.91329E-6 " pathEditMode="relative" rAng="0" ptsTypes="AA">
                                      <p:cBhvr>
                                        <p:cTn id="54" dur="2000" spd="-100000" fill="hold"/>
                                        <p:tgtEl>
                                          <p:spTgt spid="266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281 0.10428 L -0.04948 0.11538 " pathEditMode="relative" rAng="0" ptsTypes="AA">
                                      <p:cBhvr>
                                        <p:cTn id="58" dur="2000" spd="-100000" fill="hold"/>
                                        <p:tgtEl>
                                          <p:spTgt spid="266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build="allAtOnce"/>
      <p:bldP spid="26638" grpId="1" build="allAtOnce"/>
      <p:bldP spid="26641" grpId="0"/>
      <p:bldP spid="26641" grpId="1"/>
      <p:bldP spid="26642" grpId="0"/>
      <p:bldP spid="26642" grpId="1"/>
      <p:bldP spid="26643" grpId="0"/>
      <p:bldP spid="26643" grpId="1"/>
      <p:bldP spid="26644" grpId="0"/>
      <p:bldP spid="266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WordArt 2"/>
          <p:cNvSpPr>
            <a:spLocks noTextEdit="1"/>
          </p:cNvSpPr>
          <p:nvPr/>
        </p:nvSpPr>
        <p:spPr>
          <a:xfrm>
            <a:off x="1219200" y="2057400"/>
            <a:ext cx="6096000" cy="12763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 eaLnBrk="0" hangingPunct="0"/>
            <a:r>
              <a:rPr lang="en-US" sz="36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164A0A"/>
                </a:solidFill>
                <a:effectLst>
                  <a:outerShdw dist="35921" dir="2699999" sy="50000" rotWithShape="0">
                    <a:srgbClr val="875B0D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HOẠT ĐỘNG3:</a:t>
            </a:r>
            <a:endParaRPr lang="en-US" sz="36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164A0A"/>
              </a:solidFill>
              <a:effectLst>
                <a:outerShdw dist="35921" dir="2699999" sy="50000" rotWithShape="0">
                  <a:srgbClr val="875B0D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  <a:p>
            <a:pPr algn="ctr" eaLnBrk="0" hangingPunct="0"/>
            <a:r>
              <a:rPr lang="en-US" sz="36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164A0A"/>
                </a:solidFill>
                <a:effectLst>
                  <a:outerShdw dist="35921" dir="2699999" sy="50000" rotWithShape="0">
                    <a:srgbClr val="875B0D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        LUYỆN TẬP</a:t>
            </a:r>
            <a:endParaRPr lang="en-US" sz="36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164A0A"/>
              </a:solidFill>
              <a:effectLst>
                <a:outerShdw dist="35921" dir="2699999" sy="50000" rotWithShape="0">
                  <a:srgbClr val="875B0D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30723" name="Picture 3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86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4" descr="xsgs_90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352800"/>
            <a:ext cx="85725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5" descr="XMAS_GS0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657600"/>
            <a:ext cx="895350" cy="193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6" name="AutoShape 6"/>
          <p:cNvSpPr/>
          <p:nvPr/>
        </p:nvSpPr>
        <p:spPr>
          <a:xfrm>
            <a:off x="2895600" y="3505200"/>
            <a:ext cx="3352800" cy="1143000"/>
          </a:xfrm>
          <a:prstGeom prst="horizontalScroll">
            <a:avLst>
              <a:gd name="adj" fmla="val 19167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TRÒ CHƠI “TÌM NHANH”</a:t>
            </a:r>
            <a:endParaRPr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6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WPS Presentation</Application>
  <PresentationFormat/>
  <Paragraphs>69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SimSun</vt:lpstr>
      <vt:lpstr>Wingdings</vt:lpstr>
      <vt:lpstr>.VnTimeH</vt:lpstr>
      <vt:lpstr>Segoe Print</vt:lpstr>
      <vt:lpstr>.VnAvant</vt:lpstr>
      <vt:lpstr>.VnArial Narrow</vt:lpstr>
      <vt:lpstr>Impact</vt:lpstr>
      <vt:lpstr>Arial Black</vt:lpstr>
      <vt:lpstr>Times New Roman</vt:lpstr>
      <vt:lpstr>Microsoft YaHei</vt:lpstr>
      <vt:lpstr>Arial Unicode MS</vt:lpstr>
      <vt:lpstr>Default Design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AMC</dc:creator>
  <cp:lastModifiedBy>lộc nguyễn</cp:lastModifiedBy>
  <cp:revision>16</cp:revision>
  <dcterms:created xsi:type="dcterms:W3CDTF">2011-03-19T06:30:30Z</dcterms:created>
  <dcterms:modified xsi:type="dcterms:W3CDTF">2025-10-12T03:21:09Z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2C9C81F10836483995538A2A0EA64E97_13</vt:lpwstr>
  </property>
  <property fmtid="{D5CDD505-2E9C-101B-9397-08002B2CF9AE}" pid="3" name="KSOProductBuildVer">
    <vt:lpwstr>1033-12.2.0.22549</vt:lpwstr>
  </property>
</Properties>
</file>