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3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4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5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6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7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08815-6331-4039-9950-99821FEBE9CF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264DE-4ADD-49D0-BDA9-C13468629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3EDA6-4F22-49ED-98E6-0BE92CF08EE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D06CA-05A8-4AD1-9A43-C6C738413572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9D007-20D7-47A6-994F-B0D7F29E2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1.gif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15" Type="http://schemas.openxmlformats.org/officeDocument/2006/relationships/image" Target="../media/image3.pn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image" Target="../media/image3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2.png"/><Relationship Id="rId5" Type="http://schemas.openxmlformats.org/officeDocument/2006/relationships/tags" Target="../tags/tag15.xml"/><Relationship Id="rId10" Type="http://schemas.openxmlformats.org/officeDocument/2006/relationships/image" Target="../media/image1.gif"/><Relationship Id="rId4" Type="http://schemas.openxmlformats.org/officeDocument/2006/relationships/tags" Target="../tags/tag14.xml"/><Relationship Id="rId9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image" Target="../media/image3.png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image" Target="../media/image2.png"/><Relationship Id="rId5" Type="http://schemas.openxmlformats.org/officeDocument/2006/relationships/tags" Target="../tags/tag22.xml"/><Relationship Id="rId10" Type="http://schemas.openxmlformats.org/officeDocument/2006/relationships/image" Target="../media/image1.gif"/><Relationship Id="rId4" Type="http://schemas.openxmlformats.org/officeDocument/2006/relationships/tags" Target="../tags/tag21.xml"/><Relationship Id="rId9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7.xml"/><Relationship Id="rId7" Type="http://schemas.openxmlformats.org/officeDocument/2006/relationships/tags" Target="../tags/tag31.xml"/><Relationship Id="rId12" Type="http://schemas.openxmlformats.org/officeDocument/2006/relationships/image" Target="../media/image3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image" Target="../media/image2.png"/><Relationship Id="rId5" Type="http://schemas.openxmlformats.org/officeDocument/2006/relationships/tags" Target="../tags/tag29.xml"/><Relationship Id="rId10" Type="http://schemas.openxmlformats.org/officeDocument/2006/relationships/image" Target="../media/image1.gif"/><Relationship Id="rId4" Type="http://schemas.openxmlformats.org/officeDocument/2006/relationships/tags" Target="../tags/tag28.xml"/><Relationship Id="rId9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4.xml"/><Relationship Id="rId7" Type="http://schemas.openxmlformats.org/officeDocument/2006/relationships/tags" Target="../tags/tag38.xml"/><Relationship Id="rId12" Type="http://schemas.openxmlformats.org/officeDocument/2006/relationships/image" Target="../media/image3.pn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image" Target="../media/image2.png"/><Relationship Id="rId5" Type="http://schemas.openxmlformats.org/officeDocument/2006/relationships/tags" Target="../tags/tag36.xml"/><Relationship Id="rId10" Type="http://schemas.openxmlformats.org/officeDocument/2006/relationships/image" Target="../media/image1.gif"/><Relationship Id="rId4" Type="http://schemas.openxmlformats.org/officeDocument/2006/relationships/tags" Target="../tags/tag35.xml"/><Relationship Id="rId9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12" Type="http://schemas.openxmlformats.org/officeDocument/2006/relationships/image" Target="../media/image3.png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image" Target="../media/image2.png"/><Relationship Id="rId5" Type="http://schemas.openxmlformats.org/officeDocument/2006/relationships/tags" Target="../tags/tag43.xml"/><Relationship Id="rId10" Type="http://schemas.openxmlformats.org/officeDocument/2006/relationships/image" Target="../media/image1.gif"/><Relationship Id="rId4" Type="http://schemas.openxmlformats.org/officeDocument/2006/relationships/tags" Target="../tags/tag42.xml"/><Relationship Id="rId9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12" Type="http://schemas.openxmlformats.org/officeDocument/2006/relationships/image" Target="../media/image3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image" Target="../media/image2.png"/><Relationship Id="rId5" Type="http://schemas.openxmlformats.org/officeDocument/2006/relationships/tags" Target="../tags/tag50.xml"/><Relationship Id="rId10" Type="http://schemas.openxmlformats.org/officeDocument/2006/relationships/image" Target="../media/image1.gif"/><Relationship Id="rId4" Type="http://schemas.openxmlformats.org/officeDocument/2006/relationships/tags" Target="../tags/tag49.xml"/><Relationship Id="rId9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12" Type="http://schemas.openxmlformats.org/officeDocument/2006/relationships/image" Target="../media/image3.pn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image" Target="../media/image2.png"/><Relationship Id="rId5" Type="http://schemas.openxmlformats.org/officeDocument/2006/relationships/tags" Target="../tags/tag57.xml"/><Relationship Id="rId10" Type="http://schemas.openxmlformats.org/officeDocument/2006/relationships/image" Target="../media/image1.gif"/><Relationship Id="rId4" Type="http://schemas.openxmlformats.org/officeDocument/2006/relationships/tags" Target="../tags/tag56.xml"/><Relationship Id="rId9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5" name="Rectangle 2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47800" y="1066800"/>
            <a:ext cx="6324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CHUYÊN ĐỀ 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86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" y="2362200"/>
            <a:ext cx="8763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DUNG, PHƯƠNG PHÁP, HÌNH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 GIÁO DỤC PHÁT TRIỂN VẬN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 CHO TRẺ TRONG TRƯỜNG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MẦM NON</a:t>
            </a:r>
          </a:p>
        </p:txBody>
      </p:sp>
      <p:sp>
        <p:nvSpPr>
          <p:cNvPr id="62487" name="Rectangle 2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93988" y="60198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2024 - 2025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TextBox 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60388" y="114300"/>
            <a:ext cx="81264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ỦY BAN NHÂN DÂN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BUÔN HỒ</a:t>
            </a:r>
          </a:p>
          <a:p>
            <a:pPr algn="ctr"/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TRƯỜNG MẦM NON HOA HỒNG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5" grpId="0"/>
      <p:bldP spid="62486" grpId="0"/>
      <p:bldP spid="624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non:</a:t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vẹ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13716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 HOẠT ĐÔNG, PHƯƠNG PHÁP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HÌNH THỨC TỔ CHỨC GIÁO DỤC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 TRIỂN VẬN ĐỘNG CHO TRẺ 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 TRẺ ( 24 – 36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13716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TDS: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lườn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nhún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13716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 HOẠT ĐÔNG, PHƯƠNG PHÁP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HÌNH THỨC TỔ CHỨC GIÁO DỤC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 TRIỂN VẬN ĐỘNG CHO TRẺ </a:t>
            </a: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 GIÁO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13716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GỒM CÓ 3 PHẦN:</a:t>
            </a:r>
          </a:p>
          <a:p>
            <a:pPr algn="ctr"/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13716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– 4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BTPTC 2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– 5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BTPTC 4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– 6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BTPTC 2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04800" y="1371600"/>
            <a:ext cx="8686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1.1.2.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Tiết bài mới (trang bị vận động mới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Mục đích: Trang bị cho trẻ vận động mới</a:t>
            </a:r>
            <a:r>
              <a:rPr lang="en-US" sz="1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Tiết bài mới trên thực tế thường ít sử dụng trong trường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mầm non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b) Tiết tổng hợp (trang bị vận động mới và củng cố vận động cũ)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Mục đích của loại tiết học này là trang bị cho trẻ vận động mới và củng cố vậnđộng cũ. Vì vậy,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trong phần trọng động thường bố trí từ 2 vận động cơ bản,trong đó có 1 vận động cơ bản mới,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 còn lại 1 vận động trẻ đã được làm quen trong những tiết học trước đó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Khi tổ chức tiết tổng hợp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 ở phần trọng động-giai đoạn tập vận động cơ bảncô giáo nên chia lớp thành các nhóm: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 nhóm trang bị vận động mới, nhóm ôn luyện vận động cũ, sau đó đổi cho nhau có như vậy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vi-VN" sz="1600" dirty="0" smtClean="0">
                <a:latin typeface="Times New Roman" pitchFamily="18" charset="0"/>
                <a:cs typeface="Times New Roman" pitchFamily="18" charset="0"/>
              </a:rPr>
              <a:t> mới đảm bảo thời gian của tiết học. </a:t>
            </a:r>
            <a:endParaRPr lang="en-US" sz="16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4" name="WordArt 20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896938" y="438150"/>
            <a:ext cx="7296150" cy="2990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59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0" y="0"/>
            <a:ext cx="2133600" cy="2667000"/>
            <a:chOff x="-3" y="23"/>
            <a:chExt cx="1788" cy="1817"/>
          </a:xfrm>
        </p:grpSpPr>
        <p:pic>
          <p:nvPicPr>
            <p:cNvPr id="2068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 rot="10800000">
            <a:off x="6324600" y="4191000"/>
            <a:ext cx="2819400" cy="2667000"/>
            <a:chOff x="-3" y="23"/>
            <a:chExt cx="1788" cy="1817"/>
          </a:xfrm>
        </p:grpSpPr>
        <p:pic>
          <p:nvPicPr>
            <p:cNvPr id="2065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-5400000">
            <a:off x="151606" y="4091781"/>
            <a:ext cx="2568575" cy="2919413"/>
            <a:chOff x="-3" y="23"/>
            <a:chExt cx="1788" cy="1817"/>
          </a:xfrm>
        </p:grpSpPr>
        <p:pic>
          <p:nvPicPr>
            <p:cNvPr id="2062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6781800" y="0"/>
            <a:ext cx="2362200" cy="2362200"/>
            <a:chOff x="-3" y="23"/>
            <a:chExt cx="1788" cy="1817"/>
          </a:xfrm>
        </p:grpSpPr>
        <p:pic>
          <p:nvPicPr>
            <p:cNvPr id="2059" name="Picture 21" descr="hoa-hong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9139794">
              <a:off x="70" y="144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22" descr="hoa-day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5400000">
              <a:off x="783" y="-763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23" descr="hoa-day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 rot="-5400000">
              <a:off x="-751" y="858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48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13716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47800" y="457200"/>
            <a:ext cx="7239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4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CẤU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TRÚC TIẾT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THỂ DỤC</a:t>
            </a:r>
          </a:p>
          <a:p>
            <a:pPr marL="0" marR="0" lvl="0" indent="434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3.1/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3.2/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dung: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*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(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kg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Hồi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tĩnh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3.3/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pPr marL="0" marR="0" lvl="0" indent="434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504DEB66-D0A0-454E-A3BB-A7C521AA742E}_2.png&quot;/&gt;&lt;left val=&quot;36&quot;/&gt;&lt;top val=&quot;5&quot;/&gt;&lt;width val=&quot;648&quot;/&gt;&lt;height val=&quot;79&quot;/&gt;&lt;hasText val=&quot;1&quot;/&gt;&lt;/Image&gt;&lt;/ThreeDShapeInfo&gt;"/>
  <p:tag name="PRESENTER_SHAPETEXTINFO" val="&lt;ShapeTextInfo&gt;&lt;TableIndex row=&quot;-1&quot; col=&quot;-1&quot;&gt;&lt;linesCount val=&quot;2&quot;/&gt;&lt;lineCharCount val=&quot;42&quot;/&gt;&lt;lineCharCount val=&quot;31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694980125,C:\Users\Computer\Documents\BÀI DỰ THI ELEANING HUYỀN\Bai giang dien tu\giáo án thơ hoa kết trái_pptx\Media.ppcx"/>
  <p:tag name="HTML_SHAPEINFO" val="&lt;SlideThumbPath val=&quot;Slide2.PNG&quot;/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B350BBD-BBDA-494B-A45A-71813B9EC177}&quot;/&gt;&lt;isInvalidForFieldText val=&quot;0&quot;/&gt;&lt;Image&gt;&lt;filename val=&quot;C:\Users\Computer\Desktop\data\asimages\{8B350BBD-BBDA-494B-A45A-71813B9EC177}_2.png&quot;/&gt;&lt;left val=&quot;69&quot;/&gt;&lt;top val=&quot;34&quot;/&gt;&lt;width val=&quot;577&quot;/&gt;&lt;height val=&quot;236&quot;/&gt;&lt;hasText val=&quot;1&quot;/&gt;&lt;/Image&gt;&lt;/ThreeDShapeInfo&gt;"/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623D0C40-A466-4BB9-8735-58695BF465D3}&quot;/&gt;&lt;isInvalidForFieldText val=&quot;0&quot;/&gt;&lt;Image&gt;&lt;filename val=&quot;C:\Users\Computer\Desktop\data\asimages\{623D0C40-A466-4BB9-8735-58695BF465D3}.png&quot;/&gt;&lt;left val=&quot;-3&quot;/&gt;&lt;top val=&quot;0&quot;/&gt;&lt;width val=&quot;130&quot;/&gt;&lt;height val=&quot;187&quot;/&gt;&lt;hasText val=&quot;1&quot;/&gt;&lt;/Image&gt;&lt;/ThreeDShape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0458CA6D-A1FF-4995-8DB4-E31B73269803}&quot;/&gt;&lt;isInvalidForFieldText val=&quot;0&quot;/&gt;&lt;Image&gt;&lt;filename val=&quot;C:\Users\Computer\Desktop\data\asimages\{0458CA6D-A1FF-4995-8DB4-E31B73269803}.png&quot;/&gt;&lt;left val=&quot;576&quot;/&gt;&lt;top val=&quot;378&quot;/&gt;&lt;width val=&quot;146&quot;/&gt;&lt;height val=&quot;163&quot;/&gt;&lt;hasText val=&quot;1&quot;/&gt;&lt;/Image&gt;&lt;/ThreeDShapeInfo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FE2A5F8B-3723-443A-8D6D-7E02B8B61A93}&quot;/&gt;&lt;isInvalidForFieldText val=&quot;0&quot;/&gt;&lt;Image&gt;&lt;filename val=&quot;C:\Users\Computer\Desktop\data\asimages\{FE2A5F8B-3723-443A-8D6D-7E02B8B61A93}.png&quot;/&gt;&lt;left val=&quot;-2&quot;/&gt;&lt;top val=&quot;378&quot;/&gt;&lt;width val=&quot;159&quot;/&gt;&lt;height val=&quot;161&quot;/&gt;&lt;hasText val=&quot;1&quot;/&gt;&lt;/Image&gt;&lt;/ThreeDShapeInfo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A73C8936-36DC-4250-B43A-369DE687C9C7}&quot;/&gt;&lt;isInvalidForFieldText val=&quot;0&quot;/&gt;&lt;Image&gt;&lt;filename val=&quot;C:\Users\Computer\Desktop\data\asimages\{A73C8936-36DC-4250-B43A-369DE687C9C7}.png&quot;/&gt;&lt;left val=&quot;576&quot;/&gt;&lt;top val=&quot;0&quot;/&gt;&lt;width val=&quot;145&quot;/&gt;&lt;height val=&quot;169&quot;/&gt;&lt;hasText val=&quot;1&quot;/&gt;&lt;/Image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D66A4E0C-497D-456D-B733-AA170540B869}_2.png&quot;/&gt;&lt;left val=&quot;100&quot;/&gt;&lt;top val=&quot;228&quot;/&gt;&lt;width val=&quot;521&quot;/&gt;&lt;height val=&quot;70&quot;/&gt;&lt;hasText val=&quot;1&quot;/&gt;&lt;/Image&gt;&lt;/ThreeDShapeInfo&gt;"/>
  <p:tag name="PRESENTER_SHAPETEXTINFO" val="&lt;ShapeTextInfo&gt;&lt;TableIndex row=&quot;-1&quot; col=&quot;-1&quot;&gt;&lt;linesCount val=&quot;1&quot;/&gt;&lt;lineCharCount val=&quot;24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43BADF7C-DC53-422A-9709-2CE36705DA95}_2.png&quot;/&gt;&lt;left val=&quot;126&quot;/&gt;&lt;top val=&quot;288&quot;/&gt;&lt;width val=&quot;451&quot;/&gt;&lt;height val=&quot;163&quot;/&gt;&lt;hasText val=&quot;1&quot;/&gt;&lt;/Image&gt;&lt;/ThreeDShapeInfo&gt;"/>
  <p:tag name="PRESENTER_SHAPETEXTINFO" val="&lt;ShapeTextInfo&gt;&lt;TableIndex row=&quot;-1&quot; col=&quot;-1&quot;&gt;&lt;linesCount val=&quot;4&quot;/&gt;&lt;lineCharCount val=&quot;25&quot;/&gt;&lt;lineCharCount val=&quot;27&quot;/&gt;&lt;lineCharCount val=&quot;22&quot;/&gt;&lt;lineCharCount val=&quot;30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Computer\Desktop\data\asimages\{1F8C0422-B62A-4906-8A3F-082A3ACEF8F8}_2.png&quot;/&gt;&lt;left val=&quot;199&quot;/&gt;&lt;top val=&quot;462&quot;/&gt;&lt;width val=&quot;337&quot;/&gt;&lt;height val=&quot;70&quot;/&gt;&lt;hasText val=&quot;1&quot;/&gt;&lt;/Image&gt;&lt;/ThreeDShapeInfo&gt;"/>
  <p:tag name="PRESENTER_SHAPETEXTINFO" val="&lt;ShapeTextInfo&gt;&lt;TableIndex row=&quot;-1&quot; col=&quot;-1&quot;&gt;&lt;linesCount val=&quot;1&quot;/&gt;&lt;lineCharCount val=&quot;20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535</Words>
  <Application>Microsoft Office PowerPoint</Application>
  <PresentationFormat>On-screen Show (4:3)</PresentationFormat>
  <Paragraphs>79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       Vai trò ý nghĩa của giáo dục phát triển vận động đối với sự phát triển toàn diện của trẻ mầm non:       + Về mặt thể chất, giáo dục phát triển vận động góp phần tăng cường và bảo vẹ sức khỏe.       + Góp phần giáo dục toàn diện cho trẻ mầm non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Admin</cp:lastModifiedBy>
  <cp:revision>21</cp:revision>
  <dcterms:created xsi:type="dcterms:W3CDTF">2020-10-29T12:59:55Z</dcterms:created>
  <dcterms:modified xsi:type="dcterms:W3CDTF">2025-11-27T13:46:43Z</dcterms:modified>
</cp:coreProperties>
</file>