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sldIdLst>
    <p:sldId id="256" r:id="rId2"/>
    <p:sldId id="337" r:id="rId3"/>
    <p:sldId id="405" r:id="rId4"/>
    <p:sldId id="406" r:id="rId5"/>
    <p:sldId id="407" r:id="rId6"/>
    <p:sldId id="408" r:id="rId7"/>
    <p:sldId id="409" r:id="rId8"/>
    <p:sldId id="417" r:id="rId9"/>
    <p:sldId id="416" r:id="rId10"/>
    <p:sldId id="411" r:id="rId11"/>
    <p:sldId id="412" r:id="rId12"/>
    <p:sldId id="413" r:id="rId13"/>
    <p:sldId id="414" r:id="rId14"/>
    <p:sldId id="415" r:id="rId15"/>
    <p:sldId id="418" r:id="rId16"/>
    <p:sldId id="419" r:id="rId17"/>
    <p:sldId id="420" r:id="rId18"/>
    <p:sldId id="421" r:id="rId19"/>
    <p:sldId id="383" r:id="rId20"/>
    <p:sldId id="377" r:id="rId21"/>
    <p:sldId id="378" r:id="rId22"/>
    <p:sldId id="379" r:id="rId23"/>
    <p:sldId id="385" r:id="rId24"/>
    <p:sldId id="357" r:id="rId25"/>
    <p:sldId id="366" r:id="rId26"/>
    <p:sldId id="403" r:id="rId27"/>
    <p:sldId id="402" r:id="rId28"/>
    <p:sldId id="371" r:id="rId29"/>
    <p:sldId id="35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EBDB7-C954-4E35-AA0A-475B6CBAC6A5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8E97401-1E2D-42A8-9C29-22284192BEC4}">
      <dgm:prSet phldrT="[Text]"/>
      <dgm:spPr/>
      <dgm:t>
        <a:bodyPr/>
        <a:lstStyle/>
        <a:p>
          <a:r>
            <a:rPr lang="en-US" dirty="0" smtClean="0"/>
            <a:t>Phòng muỗi </a:t>
          </a:r>
          <a:r>
            <a:rPr lang="vi-VN" dirty="0" smtClean="0"/>
            <a:t>đ</a:t>
          </a:r>
          <a:r>
            <a:rPr lang="en-US" dirty="0" smtClean="0"/>
            <a:t>ốt</a:t>
          </a:r>
          <a:endParaRPr lang="en-US" dirty="0"/>
        </a:p>
      </dgm:t>
    </dgm:pt>
    <dgm:pt modelId="{A55F0E49-F67B-433E-8909-9DCD6B3B7FC7}" type="parTrans" cxnId="{CED4BB3E-C7AC-4BD6-803B-FEC04242C8DC}">
      <dgm:prSet/>
      <dgm:spPr/>
      <dgm:t>
        <a:bodyPr/>
        <a:lstStyle/>
        <a:p>
          <a:endParaRPr lang="en-US"/>
        </a:p>
      </dgm:t>
    </dgm:pt>
    <dgm:pt modelId="{3713B66E-6649-47AF-89BD-45B7293DB3E2}" type="sibTrans" cxnId="{CED4BB3E-C7AC-4BD6-803B-FEC04242C8DC}">
      <dgm:prSet/>
      <dgm:spPr/>
      <dgm:t>
        <a:bodyPr/>
        <a:lstStyle/>
        <a:p>
          <a:endParaRPr lang="en-US"/>
        </a:p>
      </dgm:t>
    </dgm:pt>
    <dgm:pt modelId="{D0D02C7F-ADBD-4DC2-AB72-135538B37F48}">
      <dgm:prSet phldrT="[Text]" custT="1"/>
      <dgm:spPr/>
      <dgm:t>
        <a:bodyPr/>
        <a:lstStyle/>
        <a:p>
          <a:r>
            <a:rPr lang="en-US" sz="2200" dirty="0" smtClean="0">
              <a:latin typeface="Arial" pitchFamily="34" charset="0"/>
              <a:cs typeface="Arial" pitchFamily="34" charset="0"/>
            </a:rPr>
            <a:t>Bảo vệ cá nhân</a:t>
          </a:r>
          <a:endParaRPr lang="en-US" sz="2200" dirty="0">
            <a:latin typeface="Arial" pitchFamily="34" charset="0"/>
            <a:cs typeface="Arial" pitchFamily="34" charset="0"/>
          </a:endParaRPr>
        </a:p>
      </dgm:t>
    </dgm:pt>
    <dgm:pt modelId="{DF7C3226-F04F-42F3-96BB-DE53538B090A}" type="parTrans" cxnId="{770CD8F8-AA39-4F48-8C33-3D88596F5EE5}">
      <dgm:prSet/>
      <dgm:spPr/>
      <dgm:t>
        <a:bodyPr/>
        <a:lstStyle/>
        <a:p>
          <a:endParaRPr lang="en-US"/>
        </a:p>
      </dgm:t>
    </dgm:pt>
    <dgm:pt modelId="{AD8AFB6A-1829-4807-A3AD-1387B3D3D7A5}" type="sibTrans" cxnId="{770CD8F8-AA39-4F48-8C33-3D88596F5EE5}">
      <dgm:prSet/>
      <dgm:spPr/>
      <dgm:t>
        <a:bodyPr/>
        <a:lstStyle/>
        <a:p>
          <a:endParaRPr lang="en-US"/>
        </a:p>
      </dgm:t>
    </dgm:pt>
    <dgm:pt modelId="{CA501D48-5C27-4462-AA21-9E6C4B8B4EBA}">
      <dgm:prSet phldrT="[Text]" custT="1"/>
      <dgm:spPr/>
      <dgm:t>
        <a:bodyPr/>
        <a:lstStyle/>
        <a:p>
          <a:r>
            <a:rPr lang="en-US" sz="2200" dirty="0" smtClean="0">
              <a:latin typeface="Arial" pitchFamily="34" charset="0"/>
              <a:cs typeface="Arial" pitchFamily="34" charset="0"/>
            </a:rPr>
            <a:t>Kem xua muỗi</a:t>
          </a:r>
          <a:r>
            <a:rPr lang="en-US" sz="2200" smtClean="0">
              <a:latin typeface="Arial" pitchFamily="34" charset="0"/>
              <a:cs typeface="Arial" pitchFamily="34" charset="0"/>
            </a:rPr>
            <a:t>,  nhang muỗi</a:t>
          </a:r>
          <a:endParaRPr lang="en-US" sz="2200" dirty="0">
            <a:latin typeface="Arial" pitchFamily="34" charset="0"/>
            <a:cs typeface="Arial" pitchFamily="34" charset="0"/>
          </a:endParaRPr>
        </a:p>
      </dgm:t>
    </dgm:pt>
    <dgm:pt modelId="{3DCA141F-561F-4DBA-A787-64B55664D9E7}" type="parTrans" cxnId="{D3B5D123-E786-4083-B468-D4B09837666B}">
      <dgm:prSet/>
      <dgm:spPr/>
      <dgm:t>
        <a:bodyPr/>
        <a:lstStyle/>
        <a:p>
          <a:endParaRPr lang="en-US"/>
        </a:p>
      </dgm:t>
    </dgm:pt>
    <dgm:pt modelId="{BD37C465-B8AA-4088-BDE5-E132ED1BFD1F}" type="sibTrans" cxnId="{D3B5D123-E786-4083-B468-D4B09837666B}">
      <dgm:prSet/>
      <dgm:spPr/>
      <dgm:t>
        <a:bodyPr/>
        <a:lstStyle/>
        <a:p>
          <a:endParaRPr lang="en-US"/>
        </a:p>
      </dgm:t>
    </dgm:pt>
    <dgm:pt modelId="{4FF14300-EFF2-4C0A-A80F-4F41D21B5D6D}">
      <dgm:prSet phldrT="[Text]"/>
      <dgm:spPr/>
      <dgm:t>
        <a:bodyPr/>
        <a:lstStyle/>
        <a:p>
          <a:r>
            <a:rPr lang="en-US" dirty="0" smtClean="0"/>
            <a:t>Diệt muỗi</a:t>
          </a:r>
          <a:endParaRPr lang="en-US" dirty="0"/>
        </a:p>
      </dgm:t>
    </dgm:pt>
    <dgm:pt modelId="{76F43B0E-A65B-446B-81AB-59B1CAA48CFD}" type="parTrans" cxnId="{98008BEC-E67C-4B59-B6BC-301E8BE78472}">
      <dgm:prSet/>
      <dgm:spPr/>
      <dgm:t>
        <a:bodyPr/>
        <a:lstStyle/>
        <a:p>
          <a:endParaRPr lang="en-US"/>
        </a:p>
      </dgm:t>
    </dgm:pt>
    <dgm:pt modelId="{48AEF207-B843-4876-A582-6A39EDC0DF81}" type="sibTrans" cxnId="{98008BEC-E67C-4B59-B6BC-301E8BE78472}">
      <dgm:prSet/>
      <dgm:spPr/>
      <dgm:t>
        <a:bodyPr/>
        <a:lstStyle/>
        <a:p>
          <a:endParaRPr lang="en-US"/>
        </a:p>
      </dgm:t>
    </dgm:pt>
    <dgm:pt modelId="{3EB53D45-E816-452B-B820-87CFE17CB374}">
      <dgm:prSet phldrT="[Text]"/>
      <dgm:spPr/>
      <dgm:t>
        <a:bodyPr/>
        <a:lstStyle/>
        <a:p>
          <a:r>
            <a:rPr lang="en-US" smtClean="0">
              <a:latin typeface="Arial" pitchFamily="34" charset="0"/>
              <a:cs typeface="Arial" pitchFamily="34" charset="0"/>
            </a:rPr>
            <a:t>Vợt điện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0575987-0BB0-4BC4-BC4B-138356CB5903}" type="parTrans" cxnId="{72F16287-991E-4627-B855-686629AAE023}">
      <dgm:prSet/>
      <dgm:spPr/>
      <dgm:t>
        <a:bodyPr/>
        <a:lstStyle/>
        <a:p>
          <a:endParaRPr lang="en-US"/>
        </a:p>
      </dgm:t>
    </dgm:pt>
    <dgm:pt modelId="{876A748B-9C43-4425-806A-6CBBC71B7721}" type="sibTrans" cxnId="{72F16287-991E-4627-B855-686629AAE023}">
      <dgm:prSet/>
      <dgm:spPr/>
      <dgm:t>
        <a:bodyPr/>
        <a:lstStyle/>
        <a:p>
          <a:endParaRPr lang="en-US"/>
        </a:p>
      </dgm:t>
    </dgm:pt>
    <dgm:pt modelId="{FA64BEAF-2617-4E13-8504-FFE623F3D403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Bình xịt côn trùng gia dụng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795BAD3-7CB3-4E9E-9A45-368F231790CE}" type="parTrans" cxnId="{86F57109-1E02-42C3-9F90-71A47318FE17}">
      <dgm:prSet/>
      <dgm:spPr/>
      <dgm:t>
        <a:bodyPr/>
        <a:lstStyle/>
        <a:p>
          <a:endParaRPr lang="en-US"/>
        </a:p>
      </dgm:t>
    </dgm:pt>
    <dgm:pt modelId="{4AC08B2F-46EE-4C6C-AFD0-6085E7FE4C7D}" type="sibTrans" cxnId="{86F57109-1E02-42C3-9F90-71A47318FE17}">
      <dgm:prSet/>
      <dgm:spPr/>
      <dgm:t>
        <a:bodyPr/>
        <a:lstStyle/>
        <a:p>
          <a:endParaRPr lang="en-US"/>
        </a:p>
      </dgm:t>
    </dgm:pt>
    <dgm:pt modelId="{318BDFBA-DD51-4E9E-9EF7-3A6C16CE8836}">
      <dgm:prSet phldrT="[Text]"/>
      <dgm:spPr/>
      <dgm:t>
        <a:bodyPr/>
        <a:lstStyle/>
        <a:p>
          <a:r>
            <a:rPr lang="en-US" dirty="0" smtClean="0"/>
            <a:t>Diệt l</a:t>
          </a:r>
          <a:r>
            <a:rPr lang="vi-VN" dirty="0" smtClean="0"/>
            <a:t>ă</a:t>
          </a:r>
          <a:r>
            <a:rPr lang="en-US" dirty="0" smtClean="0"/>
            <a:t>ng qu</a:t>
          </a:r>
          <a:r>
            <a:rPr lang="vi-VN" dirty="0" smtClean="0"/>
            <a:t>ă</a:t>
          </a:r>
          <a:r>
            <a:rPr lang="en-US" dirty="0" smtClean="0"/>
            <a:t>ng</a:t>
          </a:r>
          <a:endParaRPr lang="en-US" dirty="0"/>
        </a:p>
      </dgm:t>
    </dgm:pt>
    <dgm:pt modelId="{DCDFA3DF-2728-4D7F-8565-132053CBB8D2}" type="parTrans" cxnId="{8443A952-0840-4961-B6A1-6AE8139C6441}">
      <dgm:prSet/>
      <dgm:spPr/>
      <dgm:t>
        <a:bodyPr/>
        <a:lstStyle/>
        <a:p>
          <a:endParaRPr lang="en-US"/>
        </a:p>
      </dgm:t>
    </dgm:pt>
    <dgm:pt modelId="{1E651B83-51BF-40CD-82F1-A0CB53BF3FEF}" type="sibTrans" cxnId="{8443A952-0840-4961-B6A1-6AE8139C6441}">
      <dgm:prSet/>
      <dgm:spPr/>
      <dgm:t>
        <a:bodyPr/>
        <a:lstStyle/>
        <a:p>
          <a:endParaRPr lang="en-US"/>
        </a:p>
      </dgm:t>
    </dgm:pt>
    <dgm:pt modelId="{6AE07589-727E-4BB7-866B-2E61339CC746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Cá nhân và cộng </a:t>
          </a:r>
          <a:r>
            <a:rPr lang="vi-VN" smtClean="0">
              <a:latin typeface="Arial" pitchFamily="34" charset="0"/>
              <a:cs typeface="Arial" pitchFamily="34" charset="0"/>
            </a:rPr>
            <a:t>đ</a:t>
          </a:r>
          <a:r>
            <a:rPr lang="en-US" smtClean="0">
              <a:latin typeface="Arial" pitchFamily="34" charset="0"/>
              <a:cs typeface="Arial" pitchFamily="34" charset="0"/>
            </a:rPr>
            <a:t>ồng </a:t>
          </a:r>
          <a:r>
            <a:rPr lang="en-US" dirty="0" smtClean="0">
              <a:latin typeface="Arial" pitchFamily="34" charset="0"/>
              <a:cs typeface="Arial" pitchFamily="34" charset="0"/>
            </a:rPr>
            <a:t>cùng thực hiện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852A261-730D-4C10-87A2-D45CA48F0939}" type="parTrans" cxnId="{E90C8411-842B-409C-9107-897AB14749AC}">
      <dgm:prSet/>
      <dgm:spPr/>
      <dgm:t>
        <a:bodyPr/>
        <a:lstStyle/>
        <a:p>
          <a:endParaRPr lang="en-US"/>
        </a:p>
      </dgm:t>
    </dgm:pt>
    <dgm:pt modelId="{A023F011-2D0A-40AB-891E-851D0A578783}" type="sibTrans" cxnId="{E90C8411-842B-409C-9107-897AB14749AC}">
      <dgm:prSet/>
      <dgm:spPr/>
      <dgm:t>
        <a:bodyPr/>
        <a:lstStyle/>
        <a:p>
          <a:endParaRPr lang="en-US"/>
        </a:p>
      </dgm:t>
    </dgm:pt>
    <dgm:pt modelId="{661B378B-BD2D-4D09-9B11-B645DFB09DBC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Máy phun chuyên dụng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0864D1B1-E252-4B4B-A9A8-54590B5B7DE6}" type="parTrans" cxnId="{E7B45747-C522-4976-83B2-5C6E09DEB2B8}">
      <dgm:prSet/>
      <dgm:spPr/>
      <dgm:t>
        <a:bodyPr/>
        <a:lstStyle/>
        <a:p>
          <a:endParaRPr lang="en-US"/>
        </a:p>
      </dgm:t>
    </dgm:pt>
    <dgm:pt modelId="{16295D29-B4F0-44CE-BB48-DC517F748F00}" type="sibTrans" cxnId="{E7B45747-C522-4976-83B2-5C6E09DEB2B8}">
      <dgm:prSet/>
      <dgm:spPr/>
      <dgm:t>
        <a:bodyPr/>
        <a:lstStyle/>
        <a:p>
          <a:endParaRPr lang="en-US"/>
        </a:p>
      </dgm:t>
    </dgm:pt>
    <dgm:pt modelId="{5FF0963E-084D-4AA0-96F6-F07ADAD1FA5F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Loại trừ n</a:t>
          </a:r>
          <a:r>
            <a:rPr lang="vi-VN" dirty="0" smtClean="0">
              <a:latin typeface="Arial" pitchFamily="34" charset="0"/>
              <a:cs typeface="Arial" pitchFamily="34" charset="0"/>
            </a:rPr>
            <a:t>ơi</a:t>
          </a:r>
          <a:r>
            <a:rPr lang="en-US" dirty="0" smtClean="0">
              <a:latin typeface="Arial" pitchFamily="34" charset="0"/>
              <a:cs typeface="Arial" pitchFamily="34" charset="0"/>
            </a:rPr>
            <a:t> sinh sản của muỗi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D48E319-F9E0-473D-BE69-C8CC85CF1CBB}" type="parTrans" cxnId="{9E531DA1-2A2E-4288-A36E-8BB6003888E4}">
      <dgm:prSet/>
      <dgm:spPr/>
      <dgm:t>
        <a:bodyPr/>
        <a:lstStyle/>
        <a:p>
          <a:endParaRPr lang="en-US"/>
        </a:p>
      </dgm:t>
    </dgm:pt>
    <dgm:pt modelId="{4273EA74-94A2-45E8-9A3F-1B809E12D3B9}" type="sibTrans" cxnId="{9E531DA1-2A2E-4288-A36E-8BB6003888E4}">
      <dgm:prSet/>
      <dgm:spPr/>
      <dgm:t>
        <a:bodyPr/>
        <a:lstStyle/>
        <a:p>
          <a:endParaRPr lang="en-US"/>
        </a:p>
      </dgm:t>
    </dgm:pt>
    <dgm:pt modelId="{446989DC-7779-46D5-A8E5-282E788D3113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Diệt l</a:t>
          </a:r>
          <a:r>
            <a:rPr lang="vi-VN" dirty="0" smtClean="0">
              <a:latin typeface="Arial" pitchFamily="34" charset="0"/>
              <a:cs typeface="Arial" pitchFamily="34" charset="0"/>
            </a:rPr>
            <a:t>ă</a:t>
          </a:r>
          <a:r>
            <a:rPr lang="en-US" dirty="0" smtClean="0">
              <a:latin typeface="Arial" pitchFamily="34" charset="0"/>
              <a:cs typeface="Arial" pitchFamily="34" charset="0"/>
            </a:rPr>
            <a:t>ng qu</a:t>
          </a:r>
          <a:r>
            <a:rPr lang="vi-VN" dirty="0" smtClean="0">
              <a:latin typeface="Arial" pitchFamily="34" charset="0"/>
              <a:cs typeface="Arial" pitchFamily="34" charset="0"/>
            </a:rPr>
            <a:t>ăn</a:t>
          </a:r>
          <a:r>
            <a:rPr lang="en-US" dirty="0" smtClean="0">
              <a:latin typeface="Arial" pitchFamily="34" charset="0"/>
              <a:cs typeface="Arial" pitchFamily="34" charset="0"/>
            </a:rPr>
            <a:t>g: cá, hoá chất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41AE8C2-2674-4C80-BF2F-10FFA4998CC4}" type="parTrans" cxnId="{EE76DE4A-F24E-4B10-9C31-94E8492B0862}">
      <dgm:prSet/>
      <dgm:spPr/>
      <dgm:t>
        <a:bodyPr/>
        <a:lstStyle/>
        <a:p>
          <a:endParaRPr lang="en-US"/>
        </a:p>
      </dgm:t>
    </dgm:pt>
    <dgm:pt modelId="{C328E2CC-7158-4C74-B8E1-CB604344764A}" type="sibTrans" cxnId="{EE76DE4A-F24E-4B10-9C31-94E8492B0862}">
      <dgm:prSet/>
      <dgm:spPr/>
      <dgm:t>
        <a:bodyPr/>
        <a:lstStyle/>
        <a:p>
          <a:endParaRPr lang="en-US"/>
        </a:p>
      </dgm:t>
    </dgm:pt>
    <dgm:pt modelId="{EF9F40F8-AAB4-4917-86C5-4B1B922D5C17}">
      <dgm:prSet phldrT="[Text]" custT="1"/>
      <dgm:spPr/>
      <dgm:t>
        <a:bodyPr/>
        <a:lstStyle/>
        <a:p>
          <a:r>
            <a:rPr lang="en-US" sz="2200" smtClean="0">
              <a:latin typeface="Arial" pitchFamily="34" charset="0"/>
              <a:cs typeface="Arial" pitchFamily="34" charset="0"/>
            </a:rPr>
            <a:t>Ngủ mùng, mặc quần áo sáng màu,…</a:t>
          </a:r>
          <a:endParaRPr lang="en-US" sz="2200" dirty="0">
            <a:latin typeface="Arial" pitchFamily="34" charset="0"/>
            <a:cs typeface="Arial" pitchFamily="34" charset="0"/>
          </a:endParaRPr>
        </a:p>
      </dgm:t>
    </dgm:pt>
    <dgm:pt modelId="{3E780049-08C5-4EDB-B829-395B3EB2C032}" type="parTrans" cxnId="{2FD51DC1-EB66-4C80-A62C-364BB72E93F4}">
      <dgm:prSet/>
      <dgm:spPr/>
    </dgm:pt>
    <dgm:pt modelId="{F8F4D06C-E1F2-424A-8EF3-6C3E8BC542A6}" type="sibTrans" cxnId="{2FD51DC1-EB66-4C80-A62C-364BB72E93F4}">
      <dgm:prSet/>
      <dgm:spPr/>
    </dgm:pt>
    <dgm:pt modelId="{17253698-A448-4496-8EE0-3DBB21A2F22D}" type="pres">
      <dgm:prSet presAssocID="{1E1EBDB7-C954-4E35-AA0A-475B6CBAC6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1E413E-3126-4F91-A897-7F3069BCE047}" type="pres">
      <dgm:prSet presAssocID="{88E97401-1E2D-42A8-9C29-22284192BEC4}" presName="linNode" presStyleCnt="0"/>
      <dgm:spPr/>
    </dgm:pt>
    <dgm:pt modelId="{C24F8557-E5BD-41BD-989C-13C5C4B608A0}" type="pres">
      <dgm:prSet presAssocID="{88E97401-1E2D-42A8-9C29-22284192BEC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747FF-9CAE-4765-AA1D-715B0D3D4D27}" type="pres">
      <dgm:prSet presAssocID="{88E97401-1E2D-42A8-9C29-22284192BEC4}" presName="descendantText" presStyleLbl="alignAccFollowNode1" presStyleIdx="0" presStyleCnt="3" custScaleY="125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33E5E-FE5D-4130-9BC0-115C6ED05E8B}" type="pres">
      <dgm:prSet presAssocID="{3713B66E-6649-47AF-89BD-45B7293DB3E2}" presName="sp" presStyleCnt="0"/>
      <dgm:spPr/>
    </dgm:pt>
    <dgm:pt modelId="{733E4C59-CCE0-4700-BF2F-B87CC93A083B}" type="pres">
      <dgm:prSet presAssocID="{4FF14300-EFF2-4C0A-A80F-4F41D21B5D6D}" presName="linNode" presStyleCnt="0"/>
      <dgm:spPr/>
    </dgm:pt>
    <dgm:pt modelId="{98DC9751-EB1A-4482-BDC4-7F9D73265AAC}" type="pres">
      <dgm:prSet presAssocID="{4FF14300-EFF2-4C0A-A80F-4F41D21B5D6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C8BEF-BAAC-4B54-8F35-B8F5BAA8F8BA}" type="pres">
      <dgm:prSet presAssocID="{4FF14300-EFF2-4C0A-A80F-4F41D21B5D6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6E176-C0F3-4AC4-A665-94ACEC730198}" type="pres">
      <dgm:prSet presAssocID="{48AEF207-B843-4876-A582-6A39EDC0DF81}" presName="sp" presStyleCnt="0"/>
      <dgm:spPr/>
    </dgm:pt>
    <dgm:pt modelId="{BDAD0591-E675-4BCF-808C-864B4BDE823A}" type="pres">
      <dgm:prSet presAssocID="{318BDFBA-DD51-4E9E-9EF7-3A6C16CE8836}" presName="linNode" presStyleCnt="0"/>
      <dgm:spPr/>
    </dgm:pt>
    <dgm:pt modelId="{F13CA283-6E83-40C7-88CD-EC96371E7648}" type="pres">
      <dgm:prSet presAssocID="{318BDFBA-DD51-4E9E-9EF7-3A6C16CE883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9B731-4681-40C6-AA00-B8BD69FA9EF1}" type="pres">
      <dgm:prSet presAssocID="{318BDFBA-DD51-4E9E-9EF7-3A6C16CE883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53FE82-9CD8-4BBC-892C-523616CABCA6}" type="presOf" srcId="{4FF14300-EFF2-4C0A-A80F-4F41D21B5D6D}" destId="{98DC9751-EB1A-4482-BDC4-7F9D73265AAC}" srcOrd="0" destOrd="0" presId="urn:microsoft.com/office/officeart/2005/8/layout/vList5"/>
    <dgm:cxn modelId="{23199BF5-E0D7-4B6D-9BD1-68B1E472E57F}" type="presOf" srcId="{D0D02C7F-ADBD-4DC2-AB72-135538B37F48}" destId="{C8F747FF-9CAE-4765-AA1D-715B0D3D4D27}" srcOrd="0" destOrd="0" presId="urn:microsoft.com/office/officeart/2005/8/layout/vList5"/>
    <dgm:cxn modelId="{98008BEC-E67C-4B59-B6BC-301E8BE78472}" srcId="{1E1EBDB7-C954-4E35-AA0A-475B6CBAC6A5}" destId="{4FF14300-EFF2-4C0A-A80F-4F41D21B5D6D}" srcOrd="1" destOrd="0" parTransId="{76F43B0E-A65B-446B-81AB-59B1CAA48CFD}" sibTransId="{48AEF207-B843-4876-A582-6A39EDC0DF81}"/>
    <dgm:cxn modelId="{1C53E7F7-435C-43FC-A578-9B67DA1E5110}" type="presOf" srcId="{CA501D48-5C27-4462-AA21-9E6C4B8B4EBA}" destId="{C8F747FF-9CAE-4765-AA1D-715B0D3D4D27}" srcOrd="0" destOrd="1" presId="urn:microsoft.com/office/officeart/2005/8/layout/vList5"/>
    <dgm:cxn modelId="{72F16287-991E-4627-B855-686629AAE023}" srcId="{4FF14300-EFF2-4C0A-A80F-4F41D21B5D6D}" destId="{3EB53D45-E816-452B-B820-87CFE17CB374}" srcOrd="0" destOrd="0" parTransId="{70575987-0BB0-4BC4-BC4B-138356CB5903}" sibTransId="{876A748B-9C43-4425-806A-6CBBC71B7721}"/>
    <dgm:cxn modelId="{CD106DA1-BD1F-4E9D-9A21-EA341B02710F}" type="presOf" srcId="{EF9F40F8-AAB4-4917-86C5-4B1B922D5C17}" destId="{C8F747FF-9CAE-4765-AA1D-715B0D3D4D27}" srcOrd="0" destOrd="2" presId="urn:microsoft.com/office/officeart/2005/8/layout/vList5"/>
    <dgm:cxn modelId="{86F57109-1E02-42C3-9F90-71A47318FE17}" srcId="{4FF14300-EFF2-4C0A-A80F-4F41D21B5D6D}" destId="{FA64BEAF-2617-4E13-8504-FFE623F3D403}" srcOrd="1" destOrd="0" parTransId="{7795BAD3-7CB3-4E9E-9A45-368F231790CE}" sibTransId="{4AC08B2F-46EE-4C6C-AFD0-6085E7FE4C7D}"/>
    <dgm:cxn modelId="{E7B45747-C522-4976-83B2-5C6E09DEB2B8}" srcId="{4FF14300-EFF2-4C0A-A80F-4F41D21B5D6D}" destId="{661B378B-BD2D-4D09-9B11-B645DFB09DBC}" srcOrd="2" destOrd="0" parTransId="{0864D1B1-E252-4B4B-A9A8-54590B5B7DE6}" sibTransId="{16295D29-B4F0-44CE-BB48-DC517F748F00}"/>
    <dgm:cxn modelId="{E90C8411-842B-409C-9107-897AB14749AC}" srcId="{318BDFBA-DD51-4E9E-9EF7-3A6C16CE8836}" destId="{6AE07589-727E-4BB7-866B-2E61339CC746}" srcOrd="0" destOrd="0" parTransId="{6852A261-730D-4C10-87A2-D45CA48F0939}" sibTransId="{A023F011-2D0A-40AB-891E-851D0A578783}"/>
    <dgm:cxn modelId="{DFE757EC-370E-48DA-8133-D594F35F3991}" type="presOf" srcId="{318BDFBA-DD51-4E9E-9EF7-3A6C16CE8836}" destId="{F13CA283-6E83-40C7-88CD-EC96371E7648}" srcOrd="0" destOrd="0" presId="urn:microsoft.com/office/officeart/2005/8/layout/vList5"/>
    <dgm:cxn modelId="{EE76DE4A-F24E-4B10-9C31-94E8492B0862}" srcId="{318BDFBA-DD51-4E9E-9EF7-3A6C16CE8836}" destId="{446989DC-7779-46D5-A8E5-282E788D3113}" srcOrd="2" destOrd="0" parTransId="{641AE8C2-2674-4C80-BF2F-10FFA4998CC4}" sibTransId="{C328E2CC-7158-4C74-B8E1-CB604344764A}"/>
    <dgm:cxn modelId="{770CD8F8-AA39-4F48-8C33-3D88596F5EE5}" srcId="{88E97401-1E2D-42A8-9C29-22284192BEC4}" destId="{D0D02C7F-ADBD-4DC2-AB72-135538B37F48}" srcOrd="0" destOrd="0" parTransId="{DF7C3226-F04F-42F3-96BB-DE53538B090A}" sibTransId="{AD8AFB6A-1829-4807-A3AD-1387B3D3D7A5}"/>
    <dgm:cxn modelId="{D3B5D123-E786-4083-B468-D4B09837666B}" srcId="{88E97401-1E2D-42A8-9C29-22284192BEC4}" destId="{CA501D48-5C27-4462-AA21-9E6C4B8B4EBA}" srcOrd="1" destOrd="0" parTransId="{3DCA141F-561F-4DBA-A787-64B55664D9E7}" sibTransId="{BD37C465-B8AA-4088-BDE5-E132ED1BFD1F}"/>
    <dgm:cxn modelId="{A33181F4-4966-47F7-AF76-CE203E7C3A84}" type="presOf" srcId="{5FF0963E-084D-4AA0-96F6-F07ADAD1FA5F}" destId="{6519B731-4681-40C6-AA00-B8BD69FA9EF1}" srcOrd="0" destOrd="1" presId="urn:microsoft.com/office/officeart/2005/8/layout/vList5"/>
    <dgm:cxn modelId="{65795E96-455E-4DDF-B25F-A66F0196CBAC}" type="presOf" srcId="{1E1EBDB7-C954-4E35-AA0A-475B6CBAC6A5}" destId="{17253698-A448-4496-8EE0-3DBB21A2F22D}" srcOrd="0" destOrd="0" presId="urn:microsoft.com/office/officeart/2005/8/layout/vList5"/>
    <dgm:cxn modelId="{8443A952-0840-4961-B6A1-6AE8139C6441}" srcId="{1E1EBDB7-C954-4E35-AA0A-475B6CBAC6A5}" destId="{318BDFBA-DD51-4E9E-9EF7-3A6C16CE8836}" srcOrd="2" destOrd="0" parTransId="{DCDFA3DF-2728-4D7F-8565-132053CBB8D2}" sibTransId="{1E651B83-51BF-40CD-82F1-A0CB53BF3FEF}"/>
    <dgm:cxn modelId="{96DC40EE-74EE-4E35-87F1-46644E65E1D4}" type="presOf" srcId="{446989DC-7779-46D5-A8E5-282E788D3113}" destId="{6519B731-4681-40C6-AA00-B8BD69FA9EF1}" srcOrd="0" destOrd="2" presId="urn:microsoft.com/office/officeart/2005/8/layout/vList5"/>
    <dgm:cxn modelId="{2EED85C8-A25F-4557-9503-39833E5BE40A}" type="presOf" srcId="{661B378B-BD2D-4D09-9B11-B645DFB09DBC}" destId="{323C8BEF-BAAC-4B54-8F35-B8F5BAA8F8BA}" srcOrd="0" destOrd="2" presId="urn:microsoft.com/office/officeart/2005/8/layout/vList5"/>
    <dgm:cxn modelId="{A2976897-CBFC-4890-8873-AD81564DD168}" type="presOf" srcId="{3EB53D45-E816-452B-B820-87CFE17CB374}" destId="{323C8BEF-BAAC-4B54-8F35-B8F5BAA8F8BA}" srcOrd="0" destOrd="0" presId="urn:microsoft.com/office/officeart/2005/8/layout/vList5"/>
    <dgm:cxn modelId="{9E531DA1-2A2E-4288-A36E-8BB6003888E4}" srcId="{318BDFBA-DD51-4E9E-9EF7-3A6C16CE8836}" destId="{5FF0963E-084D-4AA0-96F6-F07ADAD1FA5F}" srcOrd="1" destOrd="0" parTransId="{BD48E319-F9E0-473D-BE69-C8CC85CF1CBB}" sibTransId="{4273EA74-94A2-45E8-9A3F-1B809E12D3B9}"/>
    <dgm:cxn modelId="{C326E8E1-1BE6-4700-A570-CEFB7DDB26AA}" type="presOf" srcId="{6AE07589-727E-4BB7-866B-2E61339CC746}" destId="{6519B731-4681-40C6-AA00-B8BD69FA9EF1}" srcOrd="0" destOrd="0" presId="urn:microsoft.com/office/officeart/2005/8/layout/vList5"/>
    <dgm:cxn modelId="{2FD51DC1-EB66-4C80-A62C-364BB72E93F4}" srcId="{88E97401-1E2D-42A8-9C29-22284192BEC4}" destId="{EF9F40F8-AAB4-4917-86C5-4B1B922D5C17}" srcOrd="2" destOrd="0" parTransId="{3E780049-08C5-4EDB-B829-395B3EB2C032}" sibTransId="{F8F4D06C-E1F2-424A-8EF3-6C3E8BC542A6}"/>
    <dgm:cxn modelId="{6AB52449-8204-425C-9F9C-84D644DEE100}" type="presOf" srcId="{FA64BEAF-2617-4E13-8504-FFE623F3D403}" destId="{323C8BEF-BAAC-4B54-8F35-B8F5BAA8F8BA}" srcOrd="0" destOrd="1" presId="urn:microsoft.com/office/officeart/2005/8/layout/vList5"/>
    <dgm:cxn modelId="{CED4BB3E-C7AC-4BD6-803B-FEC04242C8DC}" srcId="{1E1EBDB7-C954-4E35-AA0A-475B6CBAC6A5}" destId="{88E97401-1E2D-42A8-9C29-22284192BEC4}" srcOrd="0" destOrd="0" parTransId="{A55F0E49-F67B-433E-8909-9DCD6B3B7FC7}" sibTransId="{3713B66E-6649-47AF-89BD-45B7293DB3E2}"/>
    <dgm:cxn modelId="{22F99050-588C-44D3-8BE4-D857C7B21CF0}" type="presOf" srcId="{88E97401-1E2D-42A8-9C29-22284192BEC4}" destId="{C24F8557-E5BD-41BD-989C-13C5C4B608A0}" srcOrd="0" destOrd="0" presId="urn:microsoft.com/office/officeart/2005/8/layout/vList5"/>
    <dgm:cxn modelId="{944C2E39-8848-4D1B-8CF9-B05E5A034ECC}" type="presParOf" srcId="{17253698-A448-4496-8EE0-3DBB21A2F22D}" destId="{D91E413E-3126-4F91-A897-7F3069BCE047}" srcOrd="0" destOrd="0" presId="urn:microsoft.com/office/officeart/2005/8/layout/vList5"/>
    <dgm:cxn modelId="{6F73FFC0-1ECD-44F0-B1C2-BACB77367AD8}" type="presParOf" srcId="{D91E413E-3126-4F91-A897-7F3069BCE047}" destId="{C24F8557-E5BD-41BD-989C-13C5C4B608A0}" srcOrd="0" destOrd="0" presId="urn:microsoft.com/office/officeart/2005/8/layout/vList5"/>
    <dgm:cxn modelId="{86F39C6B-4A43-4A35-BCAA-634D1FEF69BA}" type="presParOf" srcId="{D91E413E-3126-4F91-A897-7F3069BCE047}" destId="{C8F747FF-9CAE-4765-AA1D-715B0D3D4D27}" srcOrd="1" destOrd="0" presId="urn:microsoft.com/office/officeart/2005/8/layout/vList5"/>
    <dgm:cxn modelId="{643EA431-6D6C-4D4A-9592-CEF0AA97DE32}" type="presParOf" srcId="{17253698-A448-4496-8EE0-3DBB21A2F22D}" destId="{83433E5E-FE5D-4130-9BC0-115C6ED05E8B}" srcOrd="1" destOrd="0" presId="urn:microsoft.com/office/officeart/2005/8/layout/vList5"/>
    <dgm:cxn modelId="{4CC80373-62FB-4B3B-AAE7-F6F3D84EE14C}" type="presParOf" srcId="{17253698-A448-4496-8EE0-3DBB21A2F22D}" destId="{733E4C59-CCE0-4700-BF2F-B87CC93A083B}" srcOrd="2" destOrd="0" presId="urn:microsoft.com/office/officeart/2005/8/layout/vList5"/>
    <dgm:cxn modelId="{2EC3BBE8-97A9-41BD-A955-AAC3E1091A33}" type="presParOf" srcId="{733E4C59-CCE0-4700-BF2F-B87CC93A083B}" destId="{98DC9751-EB1A-4482-BDC4-7F9D73265AAC}" srcOrd="0" destOrd="0" presId="urn:microsoft.com/office/officeart/2005/8/layout/vList5"/>
    <dgm:cxn modelId="{A25AE7C3-8B77-43FB-85AD-F650CC9CB8E5}" type="presParOf" srcId="{733E4C59-CCE0-4700-BF2F-B87CC93A083B}" destId="{323C8BEF-BAAC-4B54-8F35-B8F5BAA8F8BA}" srcOrd="1" destOrd="0" presId="urn:microsoft.com/office/officeart/2005/8/layout/vList5"/>
    <dgm:cxn modelId="{E41BBBD3-2E12-42B4-9BFF-841E5FFBA03D}" type="presParOf" srcId="{17253698-A448-4496-8EE0-3DBB21A2F22D}" destId="{3506E176-C0F3-4AC4-A665-94ACEC730198}" srcOrd="3" destOrd="0" presId="urn:microsoft.com/office/officeart/2005/8/layout/vList5"/>
    <dgm:cxn modelId="{EFBAEA8C-05B9-405E-A8DB-5965190599CD}" type="presParOf" srcId="{17253698-A448-4496-8EE0-3DBB21A2F22D}" destId="{BDAD0591-E675-4BCF-808C-864B4BDE823A}" srcOrd="4" destOrd="0" presId="urn:microsoft.com/office/officeart/2005/8/layout/vList5"/>
    <dgm:cxn modelId="{8BFC486B-2204-45C4-9407-472020A062EB}" type="presParOf" srcId="{BDAD0591-E675-4BCF-808C-864B4BDE823A}" destId="{F13CA283-6E83-40C7-88CD-EC96371E7648}" srcOrd="0" destOrd="0" presId="urn:microsoft.com/office/officeart/2005/8/layout/vList5"/>
    <dgm:cxn modelId="{B415BB5E-F0C4-468B-B7F0-4673A84797E4}" type="presParOf" srcId="{BDAD0591-E675-4BCF-808C-864B4BDE823A}" destId="{6519B731-4681-40C6-AA00-B8BD69FA9E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6D679-0440-408C-BE9B-FE48561C18A3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BA1B0-2832-4BE1-B239-FF4B58A43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CFBB0A-AF39-47D8-BD2B-B05CE068470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8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392CB7-85DB-4A65-B8B9-BCEE7AE4E79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65685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8E1381-273E-4D2E-8373-EFF2C1CDFF2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0476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81BC86-A9A1-4749-BDAD-2E8E8E886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52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BDC85D-4DAB-4CF3-ACDD-230B10387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35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982-0857-4C06-BED7-148676EB3D9A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D982-0857-4C06-BED7-148676EB3D9A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0BBB1-929E-4F4F-A62F-62413E2CAB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1"/>
            <a:ext cx="8001000" cy="29146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KIỂM SOÁT BỆNH TAY CHÂN MIỆNG &amp; SỐT XUẤT HUYẾT TRONG TRƯỜNG HỌC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CM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43000"/>
            <a:ext cx="3505200" cy="2490788"/>
          </a:xfrm>
        </p:spPr>
      </p:pic>
      <p:pic>
        <p:nvPicPr>
          <p:cNvPr id="15363" name="Picture 3" descr="TCM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143000"/>
            <a:ext cx="3733800" cy="2514600"/>
          </a:xfrm>
        </p:spPr>
      </p:pic>
      <p:pic>
        <p:nvPicPr>
          <p:cNvPr id="15364" name="Picture 4" descr="TCM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588" y="4114800"/>
            <a:ext cx="3173412" cy="2011363"/>
          </a:xfrm>
        </p:spPr>
      </p:pic>
      <p:pic>
        <p:nvPicPr>
          <p:cNvPr id="15365" name="Picture 5" descr="TC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396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524000" y="457200"/>
            <a:ext cx="495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LÂM SÀNG</a:t>
            </a: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536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93A5C4-5472-457A-96DF-053CE94C469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5105400" y="4038600"/>
            <a:ext cx="342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VNI-Aptima" pitchFamily="2" charset="0"/>
              </a:rPr>
              <a:t>Taï hoaøi N. 28 thaùng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VNI-Aptima" pitchFamily="2" charset="0"/>
            </a:endParaRPr>
          </a:p>
        </p:txBody>
      </p:sp>
      <p:pic>
        <p:nvPicPr>
          <p:cNvPr id="17411" name="Picture 14" descr="TCM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4419600"/>
            <a:ext cx="3429000" cy="2185988"/>
          </a:xfrm>
        </p:spPr>
      </p:pic>
      <p:sp>
        <p:nvSpPr>
          <p:cNvPr id="1741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413" name="Text Placeholder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4" name="Picture 6" descr="IMG_00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Content Placeholder 8" descr="IMG_0038.jpg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47800"/>
            <a:ext cx="2916238" cy="2187575"/>
          </a:xfrm>
        </p:spPr>
      </p:pic>
      <p:pic>
        <p:nvPicPr>
          <p:cNvPr id="17416" name="Picture 9" descr="IMG_003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D852EF-6057-4A92-A839-1B9A53DBE9B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8436" name="Content Placeholder 5" descr="IMG_0035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95400"/>
            <a:ext cx="3352800" cy="2185988"/>
          </a:xfrm>
        </p:spPr>
      </p:pic>
      <p:pic>
        <p:nvPicPr>
          <p:cNvPr id="18437" name="Content Placeholder 6" descr="IMG_0040.jpg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447800"/>
            <a:ext cx="2916238" cy="2187575"/>
          </a:xfrm>
        </p:spPr>
      </p:pic>
      <p:pic>
        <p:nvPicPr>
          <p:cNvPr id="18438" name="Picture 7" descr="IMG_003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IMG_00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276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E32189-0510-4A8C-907C-DCC27FDBA0F0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4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60" name="Content Placeholder 5" descr="IMG_0033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19461" name="Content Placeholder 6" descr="IMG_0034.jpg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7825" cy="2187575"/>
          </a:xfrm>
        </p:spPr>
      </p:pic>
      <p:pic>
        <p:nvPicPr>
          <p:cNvPr id="19462" name="Picture 7" descr="IMG_00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96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IMG_003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E13882-7B19-4C7B-AD47-D78233059D0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09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Nhiều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vết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loét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trong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miệng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57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TCM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2296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366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buihaitrung\Desktop\1c25e7adb77ab83ec6b6-500x19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457200"/>
            <a:ext cx="845820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0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BIỆN PHÁP KIỂM SOÁT TCM TRƯỜNG HỌC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1-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dirty="0" err="1" smtClean="0">
                <a:solidFill>
                  <a:srgbClr val="FF0000"/>
                </a:solidFill>
              </a:rPr>
              <a:t>ách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trẻ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bệnh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dirty="0" smtClean="0"/>
              <a:t>-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sớm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sốt</a:t>
            </a:r>
            <a:r>
              <a:rPr lang="en-US" dirty="0" smtClean="0"/>
              <a:t> </a:t>
            </a:r>
            <a:r>
              <a:rPr lang="en-US" dirty="0" err="1" smtClean="0"/>
              <a:t>nhẹ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nghi</a:t>
            </a:r>
            <a:r>
              <a:rPr lang="en-US" dirty="0" smtClean="0"/>
              <a:t> </a:t>
            </a:r>
            <a:r>
              <a:rPr lang="en-US" dirty="0" err="1" smtClean="0"/>
              <a:t>ngờ</a:t>
            </a:r>
            <a:r>
              <a:rPr lang="en-US" dirty="0" smtClean="0"/>
              <a:t> </a:t>
            </a:r>
            <a:r>
              <a:rPr lang="en-US" dirty="0" err="1" smtClean="0"/>
              <a:t>mắc</a:t>
            </a:r>
            <a:r>
              <a:rPr lang="en-US" dirty="0" smtClean="0"/>
              <a:t> TCM (</a:t>
            </a:r>
            <a:r>
              <a:rPr lang="en-US" dirty="0" err="1" smtClean="0"/>
              <a:t>nốt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họng</a:t>
            </a:r>
            <a:r>
              <a:rPr lang="en-US" dirty="0" smtClean="0"/>
              <a:t>, …) :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đèn</a:t>
            </a:r>
            <a:r>
              <a:rPr lang="en-US" dirty="0" smtClean="0"/>
              <a:t> pin </a:t>
            </a:r>
            <a:r>
              <a:rPr lang="en-US" dirty="0" err="1" smtClean="0"/>
              <a:t>khám</a:t>
            </a:r>
            <a:r>
              <a:rPr lang="en-US" dirty="0" smtClean="0"/>
              <a:t> </a:t>
            </a:r>
            <a:r>
              <a:rPr lang="en-US" dirty="0" err="1" smtClean="0"/>
              <a:t>họng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da, </a:t>
            </a:r>
            <a:r>
              <a:rPr lang="en-US" dirty="0" err="1" smtClean="0"/>
              <a:t>đo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. =&gt;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qua </a:t>
            </a:r>
            <a:r>
              <a:rPr lang="en-US" dirty="0" err="1" smtClean="0"/>
              <a:t>phòng</a:t>
            </a:r>
            <a:r>
              <a:rPr lang="en-US" dirty="0" smtClean="0"/>
              <a:t> y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r>
              <a:rPr lang="en-US" dirty="0" smtClean="0"/>
              <a:t> PH </a:t>
            </a:r>
            <a:r>
              <a:rPr lang="en-US" dirty="0" err="1" smtClean="0"/>
              <a:t>đón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khám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-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mắc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TCM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nghỉ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10 </a:t>
            </a:r>
            <a:r>
              <a:rPr lang="en-US" dirty="0" err="1" smtClean="0"/>
              <a:t>ngày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2 -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dirty="0" err="1" smtClean="0">
                <a:solidFill>
                  <a:srgbClr val="FF0000"/>
                </a:solidFill>
              </a:rPr>
              <a:t>ửa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đúng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rửa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,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,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30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BIỆN PHÁP KIỂM SOÁT TCM TRƯỜNG HỌC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chloramin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 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đũa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rèm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,…)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chloramin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 0.5%,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can,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muỗng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chải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249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42875"/>
            <a:ext cx="870108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soát</a:t>
            </a:r>
            <a:r>
              <a:rPr lang="vi-VN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bệnh truyền nhiễm 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vi-VN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 trường học </a:t>
            </a:r>
            <a:endParaRPr lang="vi-VN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71875" y="2143125"/>
            <a:ext cx="1571625" cy="15001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3643313" y="2500313"/>
            <a:ext cx="1428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400" b="1">
                <a:solidFill>
                  <a:srgbClr val="FFFF00"/>
                </a:solidFill>
              </a:rPr>
              <a:t>DỊCH BỆNH</a:t>
            </a:r>
          </a:p>
        </p:txBody>
      </p:sp>
      <p:sp>
        <p:nvSpPr>
          <p:cNvPr id="37893" name="TextBox 11"/>
          <p:cNvSpPr txBox="1">
            <a:spLocks noChangeArrowheads="1"/>
          </p:cNvSpPr>
          <p:nvPr/>
        </p:nvSpPr>
        <p:spPr bwMode="auto">
          <a:xfrm>
            <a:off x="1066800" y="1500188"/>
            <a:ext cx="2219325" cy="7080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/>
              <a:t>1. Hạn chế nguồn lây</a:t>
            </a:r>
          </a:p>
        </p:txBody>
      </p:sp>
      <p:sp>
        <p:nvSpPr>
          <p:cNvPr id="37894" name="TextBox 12"/>
          <p:cNvSpPr txBox="1">
            <a:spLocks noChangeArrowheads="1"/>
          </p:cNvSpPr>
          <p:nvPr/>
        </p:nvSpPr>
        <p:spPr bwMode="auto">
          <a:xfrm>
            <a:off x="642938" y="2571750"/>
            <a:ext cx="2143125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000" b="1" dirty="0"/>
              <a:t>2</a:t>
            </a:r>
            <a:r>
              <a:rPr lang="vi-VN" sz="2000" dirty="0"/>
              <a:t>. </a:t>
            </a:r>
            <a:r>
              <a:rPr lang="vi-VN" sz="2000" b="1" dirty="0"/>
              <a:t>Vệ sinh, khử khuẩn đúng </a:t>
            </a:r>
          </a:p>
        </p:txBody>
      </p:sp>
      <p:sp>
        <p:nvSpPr>
          <p:cNvPr id="37895" name="TextBox 13"/>
          <p:cNvSpPr txBox="1">
            <a:spLocks noChangeArrowheads="1"/>
          </p:cNvSpPr>
          <p:nvPr/>
        </p:nvSpPr>
        <p:spPr bwMode="auto">
          <a:xfrm>
            <a:off x="642938" y="3643313"/>
            <a:ext cx="2643187" cy="7078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/>
              <a:t>3</a:t>
            </a:r>
            <a:r>
              <a:rPr lang="vi-VN" sz="2000" dirty="0"/>
              <a:t>. </a:t>
            </a:r>
            <a:r>
              <a:rPr lang="vi-VN" sz="2000" b="1" dirty="0"/>
              <a:t>Đảm bảo  vệ sinh an toàn thực phẩm </a:t>
            </a:r>
          </a:p>
        </p:txBody>
      </p:sp>
      <p:sp>
        <p:nvSpPr>
          <p:cNvPr id="37896" name="TextBox 14"/>
          <p:cNvSpPr txBox="1">
            <a:spLocks noChangeArrowheads="1"/>
          </p:cNvSpPr>
          <p:nvPr/>
        </p:nvSpPr>
        <p:spPr bwMode="auto">
          <a:xfrm>
            <a:off x="3048000" y="4500563"/>
            <a:ext cx="2809875" cy="70788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/>
              <a:t>4. Tiêm chủng đối với  bệnh đã có vắc xin</a:t>
            </a:r>
          </a:p>
        </p:txBody>
      </p:sp>
      <p:sp>
        <p:nvSpPr>
          <p:cNvPr id="37897" name="TextBox 15"/>
          <p:cNvSpPr txBox="1">
            <a:spLocks noChangeArrowheads="1"/>
          </p:cNvSpPr>
          <p:nvPr/>
        </p:nvSpPr>
        <p:spPr bwMode="auto">
          <a:xfrm>
            <a:off x="5715000" y="3571875"/>
            <a:ext cx="3352800" cy="70788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/>
              <a:t>5. Theo dõi &amp; quản lý các ca bệnh truyền nhiễm </a:t>
            </a:r>
          </a:p>
        </p:txBody>
      </p:sp>
      <p:sp>
        <p:nvSpPr>
          <p:cNvPr id="37898" name="TextBox 16"/>
          <p:cNvSpPr txBox="1">
            <a:spLocks noChangeArrowheads="1"/>
          </p:cNvSpPr>
          <p:nvPr/>
        </p:nvSpPr>
        <p:spPr bwMode="auto">
          <a:xfrm>
            <a:off x="6000750" y="2571750"/>
            <a:ext cx="2714625" cy="70802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000" b="1" dirty="0"/>
              <a:t>6. Thông báo cho </a:t>
            </a:r>
            <a:endParaRPr lang="en-US" sz="2000" b="1" dirty="0" smtClean="0"/>
          </a:p>
          <a:p>
            <a:r>
              <a:rPr lang="en-US" sz="2000" b="1" dirty="0" err="1" smtClean="0"/>
              <a:t>trạm</a:t>
            </a:r>
            <a:r>
              <a:rPr lang="en-US" sz="2000" b="1" dirty="0" smtClean="0"/>
              <a:t> </a:t>
            </a:r>
            <a:r>
              <a:rPr lang="vi-VN" sz="2000" b="1" dirty="0" smtClean="0"/>
              <a:t>y </a:t>
            </a:r>
            <a:r>
              <a:rPr lang="vi-VN" sz="2000" b="1" dirty="0"/>
              <a:t>tế </a:t>
            </a:r>
            <a:r>
              <a:rPr lang="vi-VN" sz="2000" b="1" dirty="0" smtClean="0"/>
              <a:t>phường </a:t>
            </a:r>
            <a:endParaRPr lang="vi-VN" sz="2000" b="1" dirty="0"/>
          </a:p>
        </p:txBody>
      </p:sp>
      <p:sp>
        <p:nvSpPr>
          <p:cNvPr id="37899" name="TextBox 17"/>
          <p:cNvSpPr txBox="1">
            <a:spLocks noChangeArrowheads="1"/>
          </p:cNvSpPr>
          <p:nvPr/>
        </p:nvSpPr>
        <p:spPr bwMode="auto">
          <a:xfrm>
            <a:off x="5715000" y="1500188"/>
            <a:ext cx="3000375" cy="708025"/>
          </a:xfrm>
          <a:prstGeom prst="rect">
            <a:avLst/>
          </a:prstGeom>
          <a:solidFill>
            <a:srgbClr val="CC00FF"/>
          </a:solidFill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000" b="1" dirty="0"/>
              <a:t>7. Truyền thông phòng bệnh cho PHHS và GV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4375" y="5786438"/>
            <a:ext cx="7143750" cy="708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000" b="1" dirty="0"/>
              <a:t>Các trường phải đảm bảo cơ sở vật chất cho HS và GV/BM thực hiện các biện pháp vệ sinh phòng bệnh</a:t>
            </a:r>
          </a:p>
        </p:txBody>
      </p:sp>
      <p:cxnSp>
        <p:nvCxnSpPr>
          <p:cNvPr id="21" name="Straight Arrow Connector 20"/>
          <p:cNvCxnSpPr>
            <a:stCxn id="37893" idx="3"/>
          </p:cNvCxnSpPr>
          <p:nvPr/>
        </p:nvCxnSpPr>
        <p:spPr>
          <a:xfrm>
            <a:off x="3286125" y="1854201"/>
            <a:ext cx="571500" cy="36036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7899" idx="1"/>
            <a:endCxn id="4" idx="7"/>
          </p:cNvCxnSpPr>
          <p:nvPr/>
        </p:nvCxnSpPr>
        <p:spPr>
          <a:xfrm rot="10800000" flipV="1">
            <a:off x="4913313" y="1854200"/>
            <a:ext cx="801687" cy="508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7898" idx="1"/>
            <a:endCxn id="4" idx="6"/>
          </p:cNvCxnSpPr>
          <p:nvPr/>
        </p:nvCxnSpPr>
        <p:spPr>
          <a:xfrm flipH="1" flipV="1">
            <a:off x="5143500" y="2893219"/>
            <a:ext cx="857250" cy="325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4857750" y="3643313"/>
            <a:ext cx="785813" cy="2857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7894" idx="3"/>
            <a:endCxn id="4" idx="2"/>
          </p:cNvCxnSpPr>
          <p:nvPr/>
        </p:nvCxnSpPr>
        <p:spPr>
          <a:xfrm flipV="1">
            <a:off x="2786063" y="2892425"/>
            <a:ext cx="785812" cy="3333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7895" idx="3"/>
          </p:cNvCxnSpPr>
          <p:nvPr/>
        </p:nvCxnSpPr>
        <p:spPr>
          <a:xfrm flipV="1">
            <a:off x="3286125" y="3571875"/>
            <a:ext cx="642938" cy="42538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121843" y="4045639"/>
            <a:ext cx="747919" cy="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9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19" y="990600"/>
            <a:ext cx="8229600" cy="52117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gây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bệnh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lây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truyền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4.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soát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chân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miệng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học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quản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trường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(B, P, KP)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BTN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78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trường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10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Qui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633/SYT-NVY)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cho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trẻ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về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nhà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khám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bệnh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ấu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hiệu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nghi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ngờ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82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325562"/>
          </a:xfrm>
        </p:spPr>
        <p:txBody>
          <a:bodyPr>
            <a:noAutofit/>
          </a:bodyPr>
          <a:lstStyle/>
          <a:p>
            <a:r>
              <a:rPr lang="en-US" sz="3600" b="1" dirty="0" err="1">
                <a:latin typeface="Arial" pitchFamily="34" charset="0"/>
                <a:cs typeface="Arial" pitchFamily="34" charset="0"/>
              </a:rPr>
              <a:t>Biện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pháp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chống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lây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lan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truyền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khử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hắt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vắc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18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424863" cy="4397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TRUY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</a:rPr>
              <a:t>Ề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N THÔNG PHÒNG </a:t>
            </a:r>
            <a:r>
              <a:rPr lang="en-US" sz="3200" b="1" cap="none" dirty="0" smtClean="0">
                <a:solidFill>
                  <a:srgbClr val="0070C0"/>
                </a:solidFill>
                <a:latin typeface="Arial" charset="0"/>
              </a:rPr>
              <a:t>B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</a:rPr>
              <a:t>Ệ</a:t>
            </a:r>
            <a:r>
              <a:rPr lang="en-US" sz="3200" b="1" cap="none" dirty="0" smtClean="0">
                <a:solidFill>
                  <a:srgbClr val="0070C0"/>
                </a:solidFill>
                <a:latin typeface="Arial" charset="0"/>
              </a:rPr>
              <a:t>NH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CHO CHA M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</a:rPr>
              <a:t>Ẹ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en-US" sz="3200" b="1" cap="none" dirty="0" smtClean="0">
                <a:solidFill>
                  <a:srgbClr val="0070C0"/>
                </a:solidFill>
                <a:latin typeface="Arial" charset="0"/>
              </a:rPr>
              <a:t>H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</a:rPr>
              <a:t>Ọ</a:t>
            </a:r>
            <a:r>
              <a:rPr lang="vi-VN" sz="3200" b="1" cap="non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 SINH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908049"/>
            <a:ext cx="8664575" cy="460851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Không để trẻ bệnh đến trường</a:t>
            </a:r>
          </a:p>
          <a:p>
            <a:pPr lvl="2" eaLnBrk="1" hangingPunct="1">
              <a:defRPr/>
            </a:pPr>
            <a:r>
              <a:rPr lang="vi-VN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Giải thích: vì là nguồn lây bệnh cho trẻ khác trong trường</a:t>
            </a:r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Thông báo lại chẩn đoán của BS</a:t>
            </a:r>
          </a:p>
          <a:p>
            <a:pPr lvl="2" eaLnBrk="1" hangingPunct="1">
              <a:defRPr/>
            </a:pPr>
            <a:r>
              <a:rPr lang="vi-VN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 nhà trường nắm bắt được tình hình bệnh trong trường, lớp</a:t>
            </a:r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defRPr/>
            </a:pPr>
            <a:r>
              <a:rPr lang="vi-VN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 thực hiện các biện pháp kiểm soát dịch bệnh</a:t>
            </a:r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Khuyến khích vệ sinh phòng bệnh</a:t>
            </a:r>
          </a:p>
          <a:p>
            <a:pPr eaLnBrk="1" hangingPunct="1">
              <a:defRPr/>
            </a:pP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 thức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defRPr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Gởi thư ngỏ đến tận tay Cha mẹ học sinh</a:t>
            </a:r>
          </a:p>
          <a:p>
            <a:pPr lvl="1" eaLnBrk="1" hangingPunct="1">
              <a:defRPr/>
            </a:pPr>
            <a:r>
              <a:rPr lang="vi-VN" sz="2400" dirty="0" smtClean="0">
                <a:latin typeface="Arial" pitchFamily="34" charset="0"/>
                <a:cs typeface="Arial" pitchFamily="34" charset="0"/>
              </a:rPr>
              <a:t>Trao đổi trực tiếp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323850" y="5516563"/>
            <a:ext cx="8501063" cy="9159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dirty="0">
                <a:solidFill>
                  <a:srgbClr val="FFFF66"/>
                </a:solidFill>
              </a:rPr>
              <a:t>Để truyền thông cho PHHS, giáo viên phải nắm vững:</a:t>
            </a:r>
          </a:p>
          <a:p>
            <a:r>
              <a:rPr lang="vi-VN" dirty="0">
                <a:solidFill>
                  <a:srgbClr val="FFFF66"/>
                </a:solidFill>
              </a:rPr>
              <a:t>      các biểu hiện của trẻ bệnh</a:t>
            </a:r>
          </a:p>
          <a:p>
            <a:r>
              <a:rPr lang="vi-VN" dirty="0">
                <a:solidFill>
                  <a:srgbClr val="FFFF66"/>
                </a:solidFill>
              </a:rPr>
              <a:t>      rửa tay đúng cách – vệ sinh khử khuẩn theo hướng dẫn của TTYTDP/TPHCM </a:t>
            </a:r>
          </a:p>
        </p:txBody>
      </p:sp>
    </p:spTree>
    <p:extLst>
      <p:ext uri="{BB962C8B-B14F-4D97-AF65-F5344CB8AC3E}">
        <p14:creationId xmlns:p14="http://schemas.microsoft.com/office/powerpoint/2010/main" val="14866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Ệ</a:t>
            </a:r>
            <a:r>
              <a:rPr lang="en-US" dirty="0" smtClean="0">
                <a:solidFill>
                  <a:srgbClr val="0070C0"/>
                </a:solidFill>
              </a:rPr>
              <a:t>NH SỐT XUẤT HUYẾT</a:t>
            </a:r>
          </a:p>
        </p:txBody>
      </p:sp>
      <p:sp>
        <p:nvSpPr>
          <p:cNvPr id="62467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lnSpcReduction="10000"/>
          </a:bodyPr>
          <a:lstStyle/>
          <a:p>
            <a:r>
              <a:rPr lang="en-US" sz="2400" smtClean="0">
                <a:latin typeface="Arial" charset="0"/>
              </a:rPr>
              <a:t>Bệnh truyền nhiễm cấp tính do virus </a:t>
            </a:r>
          </a:p>
          <a:p>
            <a:pPr>
              <a:buNone/>
            </a:pPr>
            <a:endParaRPr lang="en-US" sz="2400" smtClean="0">
              <a:latin typeface="Arial" charset="0"/>
            </a:endParaRPr>
          </a:p>
          <a:p>
            <a:r>
              <a:rPr lang="en-US" sz="2400" smtClean="0">
                <a:latin typeface="Arial" charset="0"/>
              </a:rPr>
              <a:t>Lây qua trung gian: muỗi vằn </a:t>
            </a:r>
          </a:p>
          <a:p>
            <a:pPr>
              <a:buNone/>
            </a:pPr>
            <a:endParaRPr lang="en-US" sz="2400" smtClean="0">
              <a:latin typeface="Arial" charset="0"/>
            </a:endParaRPr>
          </a:p>
          <a:p>
            <a:r>
              <a:rPr lang="en-US" sz="2400" smtClean="0">
                <a:latin typeface="Arial" charset="0"/>
              </a:rPr>
              <a:t>Chưa có thuốc đặc trị, vaccine phòng ngừa</a:t>
            </a:r>
          </a:p>
          <a:p>
            <a:pPr>
              <a:buNone/>
            </a:pPr>
            <a:endParaRPr lang="en-US" sz="2400" smtClean="0">
              <a:latin typeface="Arial" charset="0"/>
            </a:endParaRPr>
          </a:p>
          <a:p>
            <a:r>
              <a:rPr lang="en-US" sz="2400" smtClean="0">
                <a:latin typeface="Arial" charset="0"/>
              </a:rPr>
              <a:t>Có thể gây thành dịch, dẫn đến tử vong </a:t>
            </a:r>
          </a:p>
          <a:p>
            <a:pPr>
              <a:buNone/>
            </a:pPr>
            <a:endParaRPr lang="en-US" sz="2400" dirty="0" smtClean="0">
              <a:latin typeface="Arial" charset="0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Arial" charset="0"/>
            </a:endParaRPr>
          </a:p>
          <a:p>
            <a:endParaRPr lang="en-US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" name="Content Placeholder 9" descr="muoi sotxuathuye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600200"/>
            <a:ext cx="1981200" cy="1352550"/>
          </a:xfrm>
        </p:spPr>
      </p:pic>
      <p:pic>
        <p:nvPicPr>
          <p:cNvPr id="11" name="Picture 10" descr="lay truyen sx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3528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8153400" cy="58213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 charset="0"/>
              </a:rPr>
              <a:t>Biểu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hiện</a:t>
            </a:r>
            <a:endParaRPr lang="en-US" sz="3600" dirty="0" smtClean="0">
              <a:latin typeface="Arial" charset="0"/>
            </a:endParaRP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Sốt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cao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đột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ngột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39 – 40</a:t>
            </a:r>
            <a:r>
              <a:rPr lang="en-US" sz="3600" baseline="30000" dirty="0" smtClean="0">
                <a:solidFill>
                  <a:srgbClr val="0070C0"/>
                </a:solidFill>
                <a:latin typeface="Arial" charset="0"/>
              </a:rPr>
              <a:t>0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C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Đau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đầu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đau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sau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hốc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mắt</a:t>
            </a:r>
            <a:endParaRPr lang="en-US" sz="3600" dirty="0" smtClean="0">
              <a:solidFill>
                <a:srgbClr val="0070C0"/>
              </a:solidFill>
              <a:latin typeface="Arial" charset="0"/>
            </a:endParaRP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thể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phát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ban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-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Buồn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nôn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nôn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đau</a:t>
            </a:r>
            <a:r>
              <a:rPr lang="en-US" sz="3600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charset="0"/>
              </a:rPr>
              <a:t>bụng</a:t>
            </a:r>
            <a:endParaRPr lang="en-US" sz="3600" dirty="0" smtClean="0">
              <a:solidFill>
                <a:srgbClr val="0070C0"/>
              </a:solidFill>
              <a:latin typeface="Arial" charset="0"/>
            </a:endParaRPr>
          </a:p>
          <a:p>
            <a:pPr lvl="1">
              <a:buNone/>
            </a:pPr>
            <a:endParaRPr lang="en-US" sz="3600" dirty="0" smtClean="0">
              <a:latin typeface="Arial" charset="0"/>
            </a:endParaRPr>
          </a:p>
          <a:p>
            <a:r>
              <a:rPr lang="en-US" sz="3600" dirty="0" err="1" smtClean="0">
                <a:latin typeface="Arial" charset="0"/>
              </a:rPr>
              <a:t>Dấu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hiệu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charset="0"/>
              </a:rPr>
              <a:t>xuất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charset="0"/>
              </a:rPr>
              <a:t>huyết</a:t>
            </a:r>
            <a:endParaRPr lang="en-US" sz="3600" dirty="0" smtClean="0">
              <a:solidFill>
                <a:srgbClr val="FF0000"/>
              </a:solidFill>
              <a:latin typeface="Arial" charset="0"/>
            </a:endParaRPr>
          </a:p>
          <a:p>
            <a:endParaRPr lang="en-US" dirty="0" smtClean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au xh d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17638"/>
            <a:ext cx="8610600" cy="50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85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10" descr="dau hieu sxh 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8534400" cy="6553200"/>
          </a:xfrm>
        </p:spPr>
      </p:pic>
    </p:spTree>
    <p:extLst>
      <p:ext uri="{BB962C8B-B14F-4D97-AF65-F5344CB8AC3E}">
        <p14:creationId xmlns:p14="http://schemas.microsoft.com/office/powerpoint/2010/main" val="917105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vi-VN" dirty="0" smtClean="0">
                <a:solidFill>
                  <a:srgbClr val="00B0F0"/>
                </a:solidFill>
              </a:rPr>
              <a:t>3 </a:t>
            </a:r>
            <a:r>
              <a:rPr lang="en-US" altLang="vi-VN" dirty="0" err="1" smtClean="0">
                <a:solidFill>
                  <a:srgbClr val="00B0F0"/>
                </a:solidFill>
              </a:rPr>
              <a:t>chiến</a:t>
            </a:r>
            <a:r>
              <a:rPr lang="en-US" altLang="vi-VN" dirty="0" smtClean="0">
                <a:solidFill>
                  <a:srgbClr val="00B0F0"/>
                </a:solidFill>
              </a:rPr>
              <a:t> </a:t>
            </a:r>
            <a:r>
              <a:rPr lang="en-US" altLang="vi-VN" dirty="0" err="1" smtClean="0">
                <a:solidFill>
                  <a:srgbClr val="00B0F0"/>
                </a:solidFill>
              </a:rPr>
              <a:t>lược</a:t>
            </a:r>
            <a:r>
              <a:rPr lang="en-US" altLang="vi-VN" dirty="0" smtClean="0">
                <a:solidFill>
                  <a:srgbClr val="00B0F0"/>
                </a:solidFill>
              </a:rPr>
              <a:t> </a:t>
            </a:r>
            <a:r>
              <a:rPr lang="en-US" altLang="vi-VN" dirty="0" err="1" smtClean="0">
                <a:solidFill>
                  <a:srgbClr val="00B0F0"/>
                </a:solidFill>
              </a:rPr>
              <a:t>phòng</a:t>
            </a:r>
            <a:r>
              <a:rPr lang="en-US" altLang="vi-VN" dirty="0" smtClean="0">
                <a:solidFill>
                  <a:srgbClr val="00B0F0"/>
                </a:solidFill>
              </a:rPr>
              <a:t> </a:t>
            </a:r>
            <a:r>
              <a:rPr lang="en-US" altLang="vi-VN" dirty="0" err="1" smtClean="0">
                <a:solidFill>
                  <a:srgbClr val="00B0F0"/>
                </a:solidFill>
              </a:rPr>
              <a:t>chống</a:t>
            </a:r>
            <a:r>
              <a:rPr lang="en-US" altLang="vi-VN" dirty="0" smtClean="0">
                <a:solidFill>
                  <a:srgbClr val="00B0F0"/>
                </a:solidFill>
              </a:rPr>
              <a:t> SXH</a:t>
            </a:r>
            <a:endParaRPr lang="en-US" dirty="0"/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Documents and Settings\buihaitrung\Desktop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629399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endParaRPr lang="en-US" alt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+ </a:t>
            </a:r>
            <a:r>
              <a:rPr lang="vi-VN" dirty="0" smtClean="0"/>
              <a:t>Bệnh </a:t>
            </a:r>
            <a:r>
              <a:rPr lang="vi-VN" dirty="0"/>
              <a:t>tay-chân-miệng là bệnh truyền nhiễm lây từ người sang người, dễ gây thành dịch do </a:t>
            </a:r>
            <a:r>
              <a:rPr lang="vi-VN" dirty="0">
                <a:solidFill>
                  <a:srgbClr val="FF0000"/>
                </a:solidFill>
              </a:rPr>
              <a:t>vi rút đường ruột </a:t>
            </a:r>
            <a:r>
              <a:rPr lang="vi-VN" dirty="0"/>
              <a:t>gây </a:t>
            </a:r>
            <a:r>
              <a:rPr lang="vi-VN" dirty="0" smtClean="0"/>
              <a:t>ra</a:t>
            </a:r>
            <a:r>
              <a:rPr lang="en-US" dirty="0" smtClean="0"/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Coxsackie virus A16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Enterovirus 71 (EV71) 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do EV71.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B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ệnh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có xu hướng tăng cao vào hai thời điểm từ tháng 3 đến tháng 5 và từ tháng 9 đến tháng 12 hàng năm.</a:t>
            </a:r>
            <a:endParaRPr lang="en-US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38AB44-B92D-4433-A7DF-BF5CA355FAC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9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lây</a:t>
            </a:r>
            <a:r>
              <a:rPr lang="en-U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endParaRPr lang="en-US" alt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qua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bọt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vi-VN" dirty="0"/>
              <a:t>- Thời kỳ lây truyền: Thời gian lây nhiễm từ vài ngày trước khi khởi phát bệnh cho đến khi hết loét miệng và các phỏng nước,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lây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DB39CD-298B-4BD1-935F-12DC3F8A093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HIỆN BỆNH TCM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943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vi-VN" sz="3500" b="1" dirty="0" smtClean="0">
                <a:solidFill>
                  <a:srgbClr val="FF0000"/>
                </a:solidFill>
              </a:rPr>
              <a:t>Giai </a:t>
            </a:r>
            <a:r>
              <a:rPr lang="vi-VN" sz="3500" b="1" dirty="0">
                <a:solidFill>
                  <a:srgbClr val="FF0000"/>
                </a:solidFill>
              </a:rPr>
              <a:t>đoạn ủ bệnh</a:t>
            </a:r>
            <a:r>
              <a:rPr lang="vi-VN" sz="3500" dirty="0">
                <a:solidFill>
                  <a:srgbClr val="FF0000"/>
                </a:solidFill>
              </a:rPr>
              <a:t>: </a:t>
            </a:r>
            <a:r>
              <a:rPr lang="vi-VN" sz="3500" dirty="0"/>
              <a:t>3-7 ngày.</a:t>
            </a:r>
          </a:p>
          <a:p>
            <a:pPr marL="0" indent="0">
              <a:buNone/>
            </a:pPr>
            <a:r>
              <a:rPr lang="vi-VN" sz="3500" b="1" dirty="0" smtClean="0">
                <a:solidFill>
                  <a:srgbClr val="FF0000"/>
                </a:solidFill>
              </a:rPr>
              <a:t>Giai </a:t>
            </a:r>
            <a:r>
              <a:rPr lang="vi-VN" sz="3500" b="1" dirty="0">
                <a:solidFill>
                  <a:srgbClr val="FF0000"/>
                </a:solidFill>
              </a:rPr>
              <a:t>đoạn khởi phát</a:t>
            </a:r>
            <a:r>
              <a:rPr lang="vi-VN" sz="3500" dirty="0">
                <a:solidFill>
                  <a:srgbClr val="FF0000"/>
                </a:solidFill>
              </a:rPr>
              <a:t>: </a:t>
            </a:r>
            <a:r>
              <a:rPr lang="vi-VN" sz="3500" dirty="0"/>
              <a:t>Từ </a:t>
            </a:r>
            <a:r>
              <a:rPr lang="vi-VN" sz="3500" b="1" dirty="0"/>
              <a:t>1-2 ngày </a:t>
            </a:r>
            <a:r>
              <a:rPr lang="vi-VN" sz="3500" dirty="0"/>
              <a:t>với các triệu chứng như </a:t>
            </a:r>
            <a:r>
              <a:rPr lang="vi-VN" sz="3500" b="1" dirty="0"/>
              <a:t>sốt </a:t>
            </a:r>
            <a:r>
              <a:rPr lang="vi-VN" sz="3500" b="1" dirty="0" smtClean="0"/>
              <a:t>nhẹ</a:t>
            </a:r>
            <a:r>
              <a:rPr lang="en-US" sz="3500" b="1" dirty="0" smtClean="0"/>
              <a:t>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37.5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C)</a:t>
            </a:r>
            <a:r>
              <a:rPr lang="vi-VN" sz="3500" dirty="0" smtClean="0"/>
              <a:t>, </a:t>
            </a:r>
            <a:r>
              <a:rPr lang="vi-VN" sz="3500" dirty="0"/>
              <a:t>đau họng, biếng ăn, tiêu chảy vài lần trong ngày.</a:t>
            </a:r>
          </a:p>
          <a:p>
            <a:pPr marL="0" indent="0">
              <a:buNone/>
            </a:pPr>
            <a:r>
              <a:rPr lang="vi-VN" sz="3500" b="1" dirty="0" smtClean="0">
                <a:solidFill>
                  <a:srgbClr val="FF0000"/>
                </a:solidFill>
              </a:rPr>
              <a:t>Giai </a:t>
            </a:r>
            <a:r>
              <a:rPr lang="vi-VN" sz="3500" b="1" dirty="0">
                <a:solidFill>
                  <a:srgbClr val="FF0000"/>
                </a:solidFill>
              </a:rPr>
              <a:t>đoạn toàn phát</a:t>
            </a:r>
            <a:r>
              <a:rPr lang="vi-VN" sz="3500" dirty="0"/>
              <a:t>: Có thể kéo dài 3-10 ngày với các triệu chứng điển hình của bệnh:</a:t>
            </a:r>
          </a:p>
          <a:p>
            <a:pPr marL="0" indent="0">
              <a:buNone/>
            </a:pPr>
            <a:r>
              <a:rPr lang="vi-VN" sz="3500" dirty="0">
                <a:solidFill>
                  <a:srgbClr val="7030A0"/>
                </a:solidFill>
              </a:rPr>
              <a:t>– </a:t>
            </a:r>
            <a:r>
              <a:rPr lang="vi-VN" sz="3500" b="1" dirty="0">
                <a:solidFill>
                  <a:srgbClr val="7030A0"/>
                </a:solidFill>
              </a:rPr>
              <a:t>Loét miệng</a:t>
            </a:r>
            <a:r>
              <a:rPr lang="vi-VN" sz="3500" dirty="0"/>
              <a:t>: vết loét đỏ hay phỏng nước đường kính 2-3 mm ở niêm mạc miệng, lợi, lưỡi, gây đau miệng, bỏ ăn, bỏ bú, tăng tiết nước bọt.</a:t>
            </a:r>
          </a:p>
          <a:p>
            <a:pPr marL="0" indent="0">
              <a:buNone/>
            </a:pPr>
            <a:r>
              <a:rPr lang="vi-VN" sz="3500" dirty="0"/>
              <a:t>– </a:t>
            </a:r>
            <a:r>
              <a:rPr lang="vi-VN" sz="3500" b="1" dirty="0">
                <a:solidFill>
                  <a:srgbClr val="7030A0"/>
                </a:solidFill>
              </a:rPr>
              <a:t>Phát ban dạng phỏng </a:t>
            </a:r>
            <a:r>
              <a:rPr lang="vi-VN" sz="3500" b="1" dirty="0" smtClean="0">
                <a:solidFill>
                  <a:srgbClr val="7030A0"/>
                </a:solidFill>
              </a:rPr>
              <a:t>nước</a:t>
            </a:r>
            <a:r>
              <a:rPr lang="en-US" sz="3500" b="1" dirty="0" smtClean="0">
                <a:solidFill>
                  <a:srgbClr val="7030A0"/>
                </a:solidFill>
              </a:rPr>
              <a:t> </a:t>
            </a:r>
            <a:r>
              <a:rPr lang="en-US" sz="35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5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</a:t>
            </a:r>
            <a:r>
              <a:rPr lang="vi-VN" sz="3500" dirty="0" smtClean="0"/>
              <a:t>: </a:t>
            </a:r>
            <a:r>
              <a:rPr lang="vi-VN" sz="3500" dirty="0"/>
              <a:t>Ở lòng bàn tay, lòng bàn chân, gối, mông; tồn tại trong thời gian ngắn (dưới 7 ngày) sau đó có thể để lại vết thâm, rất hiếm khi loét hay bội nhiễm.</a:t>
            </a:r>
          </a:p>
          <a:p>
            <a:pPr marL="0" indent="0">
              <a:buNone/>
            </a:pPr>
            <a:r>
              <a:rPr lang="vi-VN" sz="3500" dirty="0"/>
              <a:t>– </a:t>
            </a:r>
            <a:r>
              <a:rPr lang="vi-VN" sz="3500" b="1" dirty="0">
                <a:solidFill>
                  <a:srgbClr val="7030A0"/>
                </a:solidFill>
              </a:rPr>
              <a:t>Sốt </a:t>
            </a:r>
            <a:r>
              <a:rPr lang="vi-VN" sz="3500" b="1" dirty="0" smtClean="0">
                <a:solidFill>
                  <a:srgbClr val="7030A0"/>
                </a:solidFill>
              </a:rPr>
              <a:t>nhẹ</a:t>
            </a:r>
            <a:r>
              <a:rPr lang="en-US" sz="3500" dirty="0" smtClean="0">
                <a:solidFill>
                  <a:srgbClr val="7030A0"/>
                </a:solidFill>
              </a:rPr>
              <a:t>: </a:t>
            </a:r>
            <a:r>
              <a:rPr lang="en-US" sz="3500" u="sng" dirty="0" err="1" smtClean="0">
                <a:solidFill>
                  <a:srgbClr val="C90C07"/>
                </a:solidFill>
              </a:rPr>
              <a:t>có</a:t>
            </a:r>
            <a:r>
              <a:rPr lang="en-US" sz="3500" u="sng" dirty="0" smtClean="0">
                <a:solidFill>
                  <a:srgbClr val="C90C07"/>
                </a:solidFill>
              </a:rPr>
              <a:t> </a:t>
            </a:r>
            <a:r>
              <a:rPr lang="en-US" sz="3500" u="sng" dirty="0" err="1" smtClean="0">
                <a:solidFill>
                  <a:srgbClr val="C90C07"/>
                </a:solidFill>
              </a:rPr>
              <a:t>hoặc</a:t>
            </a:r>
            <a:r>
              <a:rPr lang="en-US" sz="3500" u="sng" dirty="0" smtClean="0">
                <a:solidFill>
                  <a:srgbClr val="C90C07"/>
                </a:solidFill>
              </a:rPr>
              <a:t> </a:t>
            </a:r>
            <a:r>
              <a:rPr lang="en-US" sz="3500" u="sng" dirty="0" err="1" smtClean="0">
                <a:solidFill>
                  <a:srgbClr val="C90C07"/>
                </a:solidFill>
              </a:rPr>
              <a:t>không</a:t>
            </a:r>
            <a:endParaRPr lang="vi-VN" sz="3500" u="sng" dirty="0">
              <a:solidFill>
                <a:srgbClr val="C90C07"/>
              </a:solidFill>
            </a:endParaRPr>
          </a:p>
          <a:p>
            <a:pPr marL="0" indent="0">
              <a:buNone/>
            </a:pPr>
            <a:r>
              <a:rPr lang="vi-VN" sz="3500" dirty="0"/>
              <a:t>– Nôn.</a:t>
            </a:r>
          </a:p>
          <a:p>
            <a:pPr marL="0" indent="0">
              <a:buNone/>
            </a:pPr>
            <a:r>
              <a:rPr lang="vi-VN" sz="3500" dirty="0"/>
              <a:t>– Nếu trẻ sốt cao và nôn nhiều dễ có nguy cơ biến chứng.</a:t>
            </a:r>
          </a:p>
          <a:p>
            <a:pPr marL="0" indent="0">
              <a:buNone/>
            </a:pPr>
            <a:r>
              <a:rPr lang="vi-VN" sz="3500" dirty="0"/>
              <a:t>– Biến chứng thần kinh, tim mạch, hô hấp thường xuất hiện sớm từ ngày 2 đến ngày 5 của bệnh.</a:t>
            </a:r>
          </a:p>
          <a:p>
            <a:pPr marL="0" indent="0">
              <a:buNone/>
            </a:pPr>
            <a:r>
              <a:rPr lang="vi-VN" sz="3500" b="1" dirty="0" smtClean="0">
                <a:solidFill>
                  <a:srgbClr val="FF0000"/>
                </a:solidFill>
              </a:rPr>
              <a:t>Giai </a:t>
            </a:r>
            <a:r>
              <a:rPr lang="vi-VN" sz="3500" b="1" dirty="0">
                <a:solidFill>
                  <a:srgbClr val="FF0000"/>
                </a:solidFill>
              </a:rPr>
              <a:t>đoạn lui bệnh:</a:t>
            </a:r>
            <a:r>
              <a:rPr lang="vi-VN" sz="3500" dirty="0"/>
              <a:t> Thường từ 3-5 ngày sau, trẻ hồi phục hoàn toàn nếu không có biến chứng.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5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Lâm sàng</a:t>
            </a:r>
          </a:p>
        </p:txBody>
      </p:sp>
      <p:pic>
        <p:nvPicPr>
          <p:cNvPr id="11267" name="Picture 3" descr="image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875" y="1600200"/>
            <a:ext cx="3397250" cy="2185988"/>
          </a:xfrm>
        </p:spPr>
      </p:pic>
      <p:pic>
        <p:nvPicPr>
          <p:cNvPr id="11268" name="Picture 4" descr="image0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6338" y="1600200"/>
            <a:ext cx="3362325" cy="2185988"/>
          </a:xfrm>
        </p:spPr>
      </p:pic>
      <p:pic>
        <p:nvPicPr>
          <p:cNvPr id="11269" name="Picture 5" descr="image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5" y="3938588"/>
            <a:ext cx="3509963" cy="2187575"/>
          </a:xfrm>
        </p:spPr>
      </p:pic>
      <p:pic>
        <p:nvPicPr>
          <p:cNvPr id="11270" name="Picture 6" descr="image00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938" y="3938588"/>
            <a:ext cx="2903537" cy="2187575"/>
          </a:xfrm>
        </p:spPr>
      </p:pic>
      <p:sp>
        <p:nvSpPr>
          <p:cNvPr id="1127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D60322-F13F-4AE3-91D7-6DACC790038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FM -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315" name="AutoShape 3" descr="HFM -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316" name="AutoShape 4" descr="HFM -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13317" name="AutoShape 5" descr="HFM -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13318" name="Picture 6" descr="174Hfm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276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914400" y="25146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0" name="Picture 8" descr="Hand, foot, and mouth disease - mou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33528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457200" y="55626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495800" y="51816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HFMD ON MOUTH</a:t>
            </a:r>
          </a:p>
        </p:txBody>
      </p:sp>
      <p:pic>
        <p:nvPicPr>
          <p:cNvPr id="13323" name="Picture 12" descr="Photo: Mouth ulcer of Hand, Foot and Mouth Dise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3529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Line 13"/>
          <p:cNvSpPr>
            <a:spLocks noChangeShapeType="1"/>
          </p:cNvSpPr>
          <p:nvPr/>
        </p:nvSpPr>
        <p:spPr bwMode="auto">
          <a:xfrm flipV="1">
            <a:off x="5943600" y="24384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 flipV="1">
            <a:off x="5029200" y="1371600"/>
            <a:ext cx="8382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6" name="Picture 15" descr="hf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343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1BEF57-7022-411B-9417-68FE52D205A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Nhá»¯ng hÃ¬nh áº£nh tráº» bá» bá»nh tay chÃ¢n miá»ng (áº¢nh minh há»a: Internet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3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Nốt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đỏ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bóng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nước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lòng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bàn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chân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TCM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92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048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1410</TotalTime>
  <Words>1351</Words>
  <Application>Microsoft Office PowerPoint</Application>
  <PresentationFormat>On-screen Show (4:3)</PresentationFormat>
  <Paragraphs>133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VNI-Aptima</vt:lpstr>
      <vt:lpstr>Wingdings</vt:lpstr>
      <vt:lpstr>Office Theme</vt:lpstr>
      <vt:lpstr>KIỂM SOÁT BỆNH TAY CHÂN MIỆNG &amp; SỐT XUẤT HUYẾT TRONG TRƯỜNG HỌC</vt:lpstr>
      <vt:lpstr>NỘI DUNG</vt:lpstr>
      <vt:lpstr>Tác nhân gây bệnh</vt:lpstr>
      <vt:lpstr>Đường lây truyền</vt:lpstr>
      <vt:lpstr>BIỂU HIỆN BỆNH TCM</vt:lpstr>
      <vt:lpstr>Lâm sàng</vt:lpstr>
      <vt:lpstr>PowerPoint Presentation</vt:lpstr>
      <vt:lpstr>PowerPoint Presentation</vt:lpstr>
      <vt:lpstr>Nốt đỏ, bóng nước lòng bàn chân</vt:lpstr>
      <vt:lpstr>PowerPoint Presentation</vt:lpstr>
      <vt:lpstr>PowerPoint Presentation</vt:lpstr>
      <vt:lpstr>PowerPoint Presentation</vt:lpstr>
      <vt:lpstr>PowerPoint Presentation</vt:lpstr>
      <vt:lpstr>Nhiều vết loét trong miệng</vt:lpstr>
      <vt:lpstr>Bóng nước vùng gối</vt:lpstr>
      <vt:lpstr>PowerPoint Presentation</vt:lpstr>
      <vt:lpstr>CÁC BIỆN PHÁP KIỂM SOÁT TCM TRƯỜNG HỌC</vt:lpstr>
      <vt:lpstr>CÁC BIỆN PHÁP KIỂM SOÁT TCM TRƯỜNG HỌC</vt:lpstr>
      <vt:lpstr>Kiểm soát bệnh truyền nhiễm  trong trường học </vt:lpstr>
      <vt:lpstr>Tổ chức giám sát phát hiện, quản lý trẻ bệnh tại trường</vt:lpstr>
      <vt:lpstr>Tổ chức giám sát phát hiện, quản lý trẻ bệnh tại trường</vt:lpstr>
      <vt:lpstr>Biện pháp phòng chống sự lây lan bệnh truyền nhiễm trong trường học </vt:lpstr>
      <vt:lpstr>TRUYỀN THÔNG PHÒNG BỆNH CHO CHA MẸ HỌC SINH</vt:lpstr>
      <vt:lpstr>BỆNH SỐT XUẤT HUYẾT</vt:lpstr>
      <vt:lpstr>PowerPoint Presentation</vt:lpstr>
      <vt:lpstr>Xuất huyết dưới da</vt:lpstr>
      <vt:lpstr>PowerPoint Presentation</vt:lpstr>
      <vt:lpstr>3 chiến lược phòng chống SXH</vt:lpstr>
      <vt:lpstr>PowerPoint Presentation</vt:lpstr>
    </vt:vector>
  </TitlesOfParts>
  <Company>BV NHI DONG 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BUI HAI TRUNG</dc:creator>
  <cp:lastModifiedBy>Microsoft account</cp:lastModifiedBy>
  <cp:revision>337</cp:revision>
  <dcterms:created xsi:type="dcterms:W3CDTF">2017-03-05T10:42:52Z</dcterms:created>
  <dcterms:modified xsi:type="dcterms:W3CDTF">2025-12-10T14:10:55Z</dcterms:modified>
</cp:coreProperties>
</file>