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258" r:id="rId4"/>
    <p:sldId id="259" r:id="rId5"/>
    <p:sldId id="260" r:id="rId6"/>
    <p:sldId id="261" r:id="rId7"/>
    <p:sldId id="285" r:id="rId8"/>
    <p:sldId id="286" r:id="rId9"/>
    <p:sldId id="287" r:id="rId10"/>
    <p:sldId id="290" r:id="rId11"/>
    <p:sldId id="299" r:id="rId12"/>
    <p:sldId id="300" r:id="rId13"/>
    <p:sldId id="301" r:id="rId14"/>
    <p:sldId id="268" r:id="rId15"/>
    <p:sldId id="269" r:id="rId16"/>
    <p:sldId id="270" r:id="rId17"/>
    <p:sldId id="271" r:id="rId18"/>
    <p:sldId id="272" r:id="rId19"/>
    <p:sldId id="278" r:id="rId20"/>
    <p:sldId id="302" r:id="rId21"/>
    <p:sldId id="279" r:id="rId22"/>
    <p:sldId id="280" r:id="rId23"/>
    <p:sldId id="297" r:id="rId24"/>
    <p:sldId id="283" r:id="rId25"/>
    <p:sldId id="284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pPr/>
              <a:t>28/04/2018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&#225;%20v&#224;ng%20b&#417;i%20s&#7917;a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25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Box 32"/>
          <p:cNvSpPr txBox="1">
            <a:spLocks noChangeArrowheads="1"/>
          </p:cNvSpPr>
          <p:nvPr/>
        </p:nvSpPr>
        <p:spPr bwMode="auto">
          <a:xfrm>
            <a:off x="952500" y="5276850"/>
            <a:ext cx="104393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LỘC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LÁ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81200" y="2419350"/>
            <a:ext cx="8134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851" y="3581400"/>
            <a:ext cx="109918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Chủ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đề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nhánh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vật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sống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dưới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nước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37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9832" y="1540042"/>
            <a:ext cx="6184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già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liền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bí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mật</a:t>
            </a:r>
            <a:endParaRPr lang="en-U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Đập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vỡ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vỏ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ốc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endParaRPr lang="en-U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ôm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nàng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tiên</a:t>
            </a:r>
            <a:endParaRPr lang="en-U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chui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nữa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9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6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3316" name="Picture 1" descr="hoa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25"/>
          <p:cNvSpPr>
            <a:spLocks noChangeArrowheads="1" noChangeShapeType="1" noTextEdit="1"/>
          </p:cNvSpPr>
          <p:nvPr/>
        </p:nvSpPr>
        <p:spPr bwMode="auto">
          <a:xfrm>
            <a:off x="4038602" y="2133603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Giảng từ khó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500" y="2897188"/>
            <a:ext cx="6842760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/>
              <a:t>+ </a:t>
            </a:r>
            <a:r>
              <a:rPr lang="en-US" sz="3200" dirty="0" err="1"/>
              <a:t>Biêng</a:t>
            </a:r>
            <a:r>
              <a:rPr lang="en-US" sz="3200" dirty="0"/>
              <a:t> </a:t>
            </a:r>
            <a:r>
              <a:rPr lang="en-US" sz="3200" dirty="0" err="1"/>
              <a:t>biếc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: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.</a:t>
            </a:r>
          </a:p>
          <a:p>
            <a:r>
              <a:rPr lang="en-US" sz="3200" dirty="0"/>
              <a:t>+ Chum :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lu</a:t>
            </a:r>
            <a:r>
              <a:rPr lang="en-US" sz="3200" dirty="0"/>
              <a:t>.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Tinh</a:t>
            </a:r>
            <a:r>
              <a:rPr lang="en-US" sz="3200" dirty="0"/>
              <a:t> </a:t>
            </a:r>
            <a:r>
              <a:rPr lang="en-US" sz="3200" dirty="0" err="1"/>
              <a:t>tươm</a:t>
            </a:r>
            <a:r>
              <a:rPr lang="en-US" sz="3200" dirty="0"/>
              <a:t> : </a:t>
            </a:r>
            <a:r>
              <a:rPr lang="en-US" sz="3200" dirty="0" err="1"/>
              <a:t>ngăn</a:t>
            </a:r>
            <a:r>
              <a:rPr lang="en-US" sz="3200" dirty="0"/>
              <a:t> </a:t>
            </a:r>
            <a:r>
              <a:rPr lang="en-US" sz="3200" dirty="0" err="1"/>
              <a:t>nắp,đầy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.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Vỡ</a:t>
            </a:r>
            <a:r>
              <a:rPr lang="en-US" sz="3200" dirty="0"/>
              <a:t> : </a:t>
            </a:r>
            <a:r>
              <a:rPr lang="en-US" sz="3200" dirty="0" err="1"/>
              <a:t>bể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891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Trẻ đọc thơ: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5000">
                <a:solidFill>
                  <a:srgbClr val="000099"/>
                </a:solidFill>
              </a:rPr>
              <a:t>- Cả lớp đọc</a:t>
            </a:r>
            <a:r>
              <a:rPr lang="vi-VN" sz="5000">
                <a:solidFill>
                  <a:srgbClr val="000099"/>
                </a:solidFill>
              </a:rPr>
              <a:t> 2  lần theo </a:t>
            </a:r>
            <a:endParaRPr lang="en-US" sz="50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cô từng câu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Lớp đọc cả bài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Từng tổ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Nhóm trai, gái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02072" y="1357314"/>
            <a:ext cx="2938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xmlns="" val="4287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99101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Các con vừa được nghe cô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đọc bài thơ gì?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6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xmlns="" val="10588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8793" y="-987380"/>
            <a:ext cx="13986455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2868" y="5036258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1615" y="3367783"/>
            <a:ext cx="7366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Times New Roman"/>
              </a:rPr>
              <a:t>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9861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317" y="3311366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7553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4455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78916" y="3325946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t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8433" y="3343720"/>
            <a:ext cx="7366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Times New Roman"/>
              </a:rPr>
              <a:t>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5667" y="5028423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Ố</a:t>
            </a:r>
            <a:endParaRPr lang="en-US" sz="9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1301" y="3358591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xmlns="" val="318439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955E-6 1.65587E-6 L 0.07615 -0.397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1" y="-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803E-6 6.6605E-7 L 0.21046 -0.668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17" y="-33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02421 -0.435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0352 -0.450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8406E-7 1.10083E-6 L -0.12248 0.468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0" y="2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4.26457E-6 L 0.23155 -0.6796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1" y="-33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838 -0.462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0.01236 -0.434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77E-6 -2.99722E-6 L -0.01223 -0.4370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838 -0.4629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3556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137160" y="0"/>
            <a:ext cx="1232916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919218" y="959357"/>
            <a:ext cx="7815714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3600" dirty="0"/>
              <a:t> - </a:t>
            </a:r>
            <a:r>
              <a:rPr lang="en-US" sz="3600" dirty="0" err="1"/>
              <a:t>Từ</a:t>
            </a:r>
            <a:r>
              <a:rPr lang="vi-VN" sz="3600" dirty="0"/>
              <a:t> nào trong bài thơ nói lên nghề nghiệp của bà lão vậy </a:t>
            </a:r>
            <a:r>
              <a:rPr lang="en-US" sz="3600" dirty="0" err="1" smtClean="0"/>
              <a:t>các</a:t>
            </a:r>
            <a:r>
              <a:rPr lang="en-US" sz="3600" dirty="0" smtClean="0"/>
              <a:t> con</a:t>
            </a:r>
            <a:r>
              <a:rPr lang="vi-VN" sz="3600" dirty="0" smtClean="0"/>
              <a:t>?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 err="1"/>
              <a:t>Vẻ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qua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-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con </a:t>
            </a:r>
            <a:r>
              <a:rPr lang="en-US" sz="3600" dirty="0" err="1"/>
              <a:t>ốc</a:t>
            </a:r>
            <a:r>
              <a:rPr lang="en-US" sz="3600" dirty="0"/>
              <a:t>? </a:t>
            </a:r>
            <a:r>
              <a:rPr lang="en-US" sz="3600" dirty="0" smtClean="0"/>
              <a:t>    </a:t>
            </a:r>
            <a:r>
              <a:rPr lang="en-US" sz="3600" dirty="0"/>
              <a:t>- Con </a:t>
            </a:r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con </a:t>
            </a:r>
            <a:r>
              <a:rPr lang="en-US" sz="3600" dirty="0" err="1"/>
              <a:t>ốc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r>
              <a:rPr lang="en-US" sz="3600" dirty="0"/>
              <a:t> </a:t>
            </a:r>
            <a:r>
              <a:rPr lang="en-US" sz="3600" dirty="0" err="1"/>
              <a:t>xảy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vi-VN" sz="36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6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- </a:t>
            </a:r>
            <a:r>
              <a:rPr lang="en-US" sz="4000" b="1" dirty="0" err="1">
                <a:solidFill>
                  <a:srgbClr val="FF0000"/>
                </a:solidFill>
              </a:rPr>
              <a:t>Thế</a:t>
            </a:r>
            <a:r>
              <a:rPr lang="en-US" sz="4000" b="1" dirty="0">
                <a:solidFill>
                  <a:srgbClr val="FF0000"/>
                </a:solidFill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những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- </a:t>
            </a:r>
            <a:r>
              <a:rPr lang="en-US" sz="4000" b="1" dirty="0" err="1">
                <a:solidFill>
                  <a:srgbClr val="FF0000"/>
                </a:solidFill>
              </a:rPr>
              <a:t>Vì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sao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những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giup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-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bao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nhiêu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tiếng</a:t>
            </a:r>
            <a:r>
              <a:rPr lang="en-US" sz="4000" b="1" dirty="0">
                <a:solidFill>
                  <a:srgbClr val="FF0000"/>
                </a:solidFill>
              </a:rPr>
              <a:t> ?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- </a:t>
            </a:r>
            <a:r>
              <a:rPr lang="en-US" sz="4000" b="1" dirty="0" err="1">
                <a:solidFill>
                  <a:srgbClr val="FF0000"/>
                </a:solidFill>
              </a:rPr>
              <a:t>Thế</a:t>
            </a:r>
            <a:r>
              <a:rPr lang="en-US" sz="4000" b="1" dirty="0">
                <a:solidFill>
                  <a:srgbClr val="FF0000"/>
                </a:solidFill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</a:rPr>
              <a:t>thấy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cho</a:t>
            </a:r>
            <a:r>
              <a:rPr lang="en-US" sz="4000" b="1" dirty="0">
                <a:solidFill>
                  <a:srgbClr val="FF0000"/>
                </a:solidFill>
              </a:rPr>
              <a:t> cc </a:t>
            </a:r>
            <a:r>
              <a:rPr lang="en-US" sz="4000" b="1" dirty="0" err="1">
                <a:solidFill>
                  <a:srgbClr val="FF0000"/>
                </a:solidFill>
              </a:rPr>
              <a:t>xem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gì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với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thơ,câu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chuyện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lần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trước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nào</a:t>
            </a:r>
            <a:r>
              <a:rPr lang="en-US" sz="4000" b="1" dirty="0">
                <a:solidFill>
                  <a:srgbClr val="FF0000"/>
                </a:solidFill>
              </a:rPr>
              <a:t>?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0278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BORBS3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4359" y="-220980"/>
            <a:ext cx="13098780" cy="731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352800" y="685800"/>
            <a:ext cx="6019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hoạt động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605046" y="1824824"/>
            <a:ext cx="57470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* Ho¹t ®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éng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1 :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æn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®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Þnh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  <a:r>
              <a:rPr lang="fr-FR" sz="2800" b="1" dirty="0" smtClean="0">
                <a:solidFill>
                  <a:srgbClr val="CC0099"/>
                </a:solidFill>
                <a:latin typeface=".VnTime" panose="020B7200000000000000" pitchFamily="34" charset="0"/>
              </a:rPr>
              <a:t>- </a:t>
            </a:r>
            <a:r>
              <a:rPr lang="fr-FR" sz="2800" b="1" dirty="0" err="1" smtClean="0">
                <a:solidFill>
                  <a:srgbClr val="CC0099"/>
                </a:solidFill>
                <a:latin typeface=".VnTime" panose="020B7200000000000000" pitchFamily="34" charset="0"/>
              </a:rPr>
              <a:t>trß</a:t>
            </a:r>
            <a:r>
              <a:rPr lang="fr-FR" sz="2800" b="1" dirty="0" smtClean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chuyÖn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g©y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høng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thó. 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203898" y="3106694"/>
            <a:ext cx="9580808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/>
              <a:t>-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 Con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con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Phan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Nhàn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</a:t>
            </a:r>
            <a:r>
              <a:rPr lang="en-US" sz="2400" dirty="0" err="1"/>
              <a:t>ốc</a:t>
            </a:r>
            <a:r>
              <a:rPr lang="en-US" sz="2400" dirty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con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lắng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endParaRPr lang="vi-VN" sz="2300" dirty="0">
              <a:latin typeface="+mj-lt"/>
            </a:endParaRPr>
          </a:p>
        </p:txBody>
      </p:sp>
      <p:pic>
        <p:nvPicPr>
          <p:cNvPr id="8" name="Cá vàng bơi sử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43850" y="4781550"/>
            <a:ext cx="22098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4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222" grpId="0"/>
      <p:bldP spid="92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Hoạt động 3: Củng cố</a:t>
            </a: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5604" name="Picture 4" descr="48dbbe9203c6c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36705" y="2590802"/>
            <a:ext cx="57502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2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/>
                <a:ea typeface="Calibri"/>
              </a:rPr>
              <a:t>- Luật chơi: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chọn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nhiều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thắng</a:t>
            </a:r>
            <a:endParaRPr lang="en-US" sz="4000" b="1" dirty="0">
              <a:solidFill>
                <a:srgbClr val="FF0000"/>
              </a:solidFill>
              <a:latin typeface="Times New Roman"/>
              <a:ea typeface="Arial"/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/>
                <a:ea typeface="Calibri"/>
              </a:rPr>
              <a:t>- Cách chơi</a:t>
            </a:r>
            <a:r>
              <a:rPr lang="vi-VN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tôm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tép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…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. Cc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thò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sờ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chọn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hoặc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0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GDTT :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/>
              <a:t>Qua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dục</a:t>
            </a:r>
            <a:r>
              <a:rPr lang="en-US" sz="3600" dirty="0"/>
              <a:t> cc ở </a:t>
            </a:r>
            <a:r>
              <a:rPr lang="en-US" sz="3600" dirty="0" err="1"/>
              <a:t>hiền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gặp</a:t>
            </a:r>
            <a:r>
              <a:rPr lang="en-US" sz="3600" dirty="0"/>
              <a:t> </a:t>
            </a:r>
            <a:r>
              <a:rPr lang="en-US" sz="3600" dirty="0" err="1"/>
              <a:t>lành,và</a:t>
            </a:r>
            <a:r>
              <a:rPr lang="en-US" sz="3600" dirty="0"/>
              <a:t> </a:t>
            </a:r>
            <a:r>
              <a:rPr lang="en-US" sz="3600" dirty="0" err="1"/>
              <a:t>siêng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mọi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thương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hạnh</a:t>
            </a:r>
            <a:r>
              <a:rPr lang="en-US" sz="3600" dirty="0"/>
              <a:t> </a:t>
            </a:r>
            <a:r>
              <a:rPr lang="en-US" sz="3600" dirty="0" err="1"/>
              <a:t>phúc</a:t>
            </a:r>
            <a:r>
              <a:rPr lang="en-US" sz="3600" dirty="0"/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xmlns="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429001" y="3001965"/>
            <a:ext cx="60789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thụ</a:t>
            </a: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4073526" y="1917703"/>
            <a:ext cx="3943351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 đọc lần 1</a:t>
            </a:r>
          </a:p>
        </p:txBody>
      </p:sp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4106863" y="2681291"/>
            <a:ext cx="3543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Giảng nội dung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34642" y="3288601"/>
            <a:ext cx="74066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đền</a:t>
            </a:r>
            <a:r>
              <a:rPr lang="en-US" sz="2800" dirty="0"/>
              <a:t> </a:t>
            </a:r>
            <a:r>
              <a:rPr lang="en-US" sz="2800" dirty="0" err="1"/>
              <a:t>ơn</a:t>
            </a:r>
            <a:r>
              <a:rPr lang="en-US" sz="2800" dirty="0"/>
              <a:t> </a:t>
            </a:r>
            <a:r>
              <a:rPr lang="en-US" sz="2800" dirty="0" err="1"/>
              <a:t>nàng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gíup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 .</a:t>
            </a:r>
          </a:p>
        </p:txBody>
      </p:sp>
    </p:spTree>
    <p:extLst>
      <p:ext uri="{BB962C8B-B14F-4D97-AF65-F5344CB8AC3E}">
        <p14:creationId xmlns:p14="http://schemas.microsoft.com/office/powerpoint/2010/main" xmlns="" val="20783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 đọc lần 2: </a:t>
            </a: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 đọc lần 3</a:t>
            </a:r>
          </a:p>
        </p:txBody>
      </p:sp>
    </p:spTree>
    <p:extLst>
      <p:ext uri="{BB962C8B-B14F-4D97-AF65-F5344CB8AC3E}">
        <p14:creationId xmlns:p14="http://schemas.microsoft.com/office/powerpoint/2010/main" xmlns="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12442" cy="6851142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312442" y="1377017"/>
            <a:ext cx="287955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Xưa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nghèo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Chuyên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bắt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ốc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919168" cy="6858000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286216" y="4338697"/>
            <a:ext cx="59057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hôm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bắt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</a:rPr>
              <a:t>ốc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xinh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xinh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Vỏ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biếc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xanh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giống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ốc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dirty="0" err="1" smtClean="0">
                <a:solidFill>
                  <a:srgbClr val="FF0000"/>
                </a:solidFill>
              </a:rPr>
              <a:t>hác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18756" y="1885949"/>
            <a:ext cx="64139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thương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không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muốn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bán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</a:rPr>
              <a:t>Bèn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thả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vào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trong</a:t>
            </a:r>
            <a:r>
              <a:rPr lang="en-US" sz="3500" b="1" dirty="0" smtClean="0">
                <a:solidFill>
                  <a:srgbClr val="002060"/>
                </a:solidFill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</a:rPr>
              <a:t>Rồi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lại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đi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làm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06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544</Words>
  <Application>Microsoft Office PowerPoint</Application>
  <PresentationFormat>Custom</PresentationFormat>
  <Paragraphs>72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23</cp:revision>
  <dcterms:created xsi:type="dcterms:W3CDTF">2016-03-29T13:15:34Z</dcterms:created>
  <dcterms:modified xsi:type="dcterms:W3CDTF">2018-04-28T06:09:03Z</dcterms:modified>
</cp:coreProperties>
</file>