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Times New Roman" charset="1" panose="02020603050405020304"/>
      <p:regular r:id="rId13"/>
    </p:embeddedFont>
    <p:embeddedFont>
      <p:font typeface="Helvetica World" charset="1" panose="020B0500040000020004"/>
      <p:regular r:id="rId14"/>
    </p:embeddedFont>
    <p:embeddedFont>
      <p:font typeface="Helvetica World Bold" charset="1" panose="020B0800040000020004"/>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jpe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grpSp>
        <p:nvGrpSpPr>
          <p:cNvPr name="Group 2" id="2"/>
          <p:cNvGrpSpPr/>
          <p:nvPr/>
        </p:nvGrpSpPr>
        <p:grpSpPr>
          <a:xfrm rot="0">
            <a:off x="185685" y="-12700"/>
            <a:ext cx="11201400" cy="10299700"/>
            <a:chOff x="0" y="0"/>
            <a:chExt cx="963348" cy="885799"/>
          </a:xfrm>
        </p:grpSpPr>
        <p:sp>
          <p:nvSpPr>
            <p:cNvPr name="Freeform 3" id="3"/>
            <p:cNvSpPr/>
            <p:nvPr/>
          </p:nvSpPr>
          <p:spPr>
            <a:xfrm flipH="false" flipV="false" rot="0">
              <a:off x="0" y="0"/>
              <a:ext cx="963348" cy="885799"/>
            </a:xfrm>
            <a:custGeom>
              <a:avLst/>
              <a:gdLst/>
              <a:ahLst/>
              <a:cxnLst/>
              <a:rect r="r" b="b" t="t" l="l"/>
              <a:pathLst>
                <a:path h="885799" w="963348">
                  <a:moveTo>
                    <a:pt x="0" y="0"/>
                  </a:moveTo>
                  <a:lnTo>
                    <a:pt x="963348" y="0"/>
                  </a:lnTo>
                  <a:lnTo>
                    <a:pt x="963348" y="885799"/>
                  </a:lnTo>
                  <a:lnTo>
                    <a:pt x="0" y="885799"/>
                  </a:lnTo>
                  <a:close/>
                </a:path>
              </a:pathLst>
            </a:custGeom>
            <a:solidFill>
              <a:srgbClr val="F2D5A4"/>
            </a:solidFill>
            <a:ln w="12700">
              <a:solidFill>
                <a:srgbClr val="000000"/>
              </a:solidFill>
            </a:ln>
          </p:spPr>
        </p:sp>
      </p:grpSp>
      <p:grpSp>
        <p:nvGrpSpPr>
          <p:cNvPr name="Group 4" id="4"/>
          <p:cNvGrpSpPr/>
          <p:nvPr/>
        </p:nvGrpSpPr>
        <p:grpSpPr>
          <a:xfrm rot="0">
            <a:off x="11868150" y="666750"/>
            <a:ext cx="5753100" cy="8953500"/>
            <a:chOff x="0" y="0"/>
            <a:chExt cx="814724" cy="1267949"/>
          </a:xfrm>
        </p:grpSpPr>
        <p:sp>
          <p:nvSpPr>
            <p:cNvPr name="Freeform 5" id="5"/>
            <p:cNvSpPr/>
            <p:nvPr/>
          </p:nvSpPr>
          <p:spPr>
            <a:xfrm flipH="false" flipV="false" rot="0">
              <a:off x="0" y="0"/>
              <a:ext cx="814724" cy="1267949"/>
            </a:xfrm>
            <a:custGeom>
              <a:avLst/>
              <a:gdLst/>
              <a:ahLst/>
              <a:cxnLst/>
              <a:rect r="r" b="b" t="t" l="l"/>
              <a:pathLst>
                <a:path h="1267949" w="814724">
                  <a:moveTo>
                    <a:pt x="26914" y="0"/>
                  </a:moveTo>
                  <a:lnTo>
                    <a:pt x="787810" y="0"/>
                  </a:lnTo>
                  <a:cubicBezTo>
                    <a:pt x="802675" y="0"/>
                    <a:pt x="814724" y="12050"/>
                    <a:pt x="814724" y="26914"/>
                  </a:cubicBezTo>
                  <a:lnTo>
                    <a:pt x="814724" y="1241035"/>
                  </a:lnTo>
                  <a:cubicBezTo>
                    <a:pt x="814724" y="1255899"/>
                    <a:pt x="802675" y="1267949"/>
                    <a:pt x="787810" y="1267949"/>
                  </a:cubicBezTo>
                  <a:lnTo>
                    <a:pt x="26914" y="1267949"/>
                  </a:lnTo>
                  <a:cubicBezTo>
                    <a:pt x="12050" y="1267949"/>
                    <a:pt x="0" y="1255899"/>
                    <a:pt x="0" y="1241035"/>
                  </a:cubicBezTo>
                  <a:lnTo>
                    <a:pt x="0" y="26914"/>
                  </a:lnTo>
                  <a:cubicBezTo>
                    <a:pt x="0" y="12050"/>
                    <a:pt x="12050" y="0"/>
                    <a:pt x="26914" y="0"/>
                  </a:cubicBezTo>
                  <a:close/>
                </a:path>
              </a:pathLst>
            </a:custGeom>
            <a:blipFill>
              <a:blip r:embed="rId2"/>
              <a:stretch>
                <a:fillRect l="0" t="-199" r="0" b="-199"/>
              </a:stretch>
            </a:blipFill>
          </p:spPr>
        </p:sp>
      </p:grpSp>
      <p:sp>
        <p:nvSpPr>
          <p:cNvPr name="TextBox 6" id="6"/>
          <p:cNvSpPr txBox="true"/>
          <p:nvPr/>
        </p:nvSpPr>
        <p:spPr>
          <a:xfrm rot="0">
            <a:off x="675380" y="917918"/>
            <a:ext cx="9754495" cy="3951759"/>
          </a:xfrm>
          <a:prstGeom prst="rect">
            <a:avLst/>
          </a:prstGeom>
        </p:spPr>
        <p:txBody>
          <a:bodyPr anchor="t" rtlCol="false" tIns="0" lIns="0" bIns="0" rIns="0">
            <a:spAutoFit/>
          </a:bodyPr>
          <a:lstStyle/>
          <a:p>
            <a:pPr algn="l" marL="0" indent="0" lvl="0">
              <a:lnSpc>
                <a:spcPts val="14956"/>
              </a:lnSpc>
            </a:pPr>
            <a:r>
              <a:rPr lang="en-US" sz="14956" spc="-523" strike="noStrike" u="none">
                <a:solidFill>
                  <a:srgbClr val="D97433"/>
                </a:solidFill>
                <a:latin typeface="Times New Roman"/>
                <a:ea typeface="Times New Roman"/>
                <a:cs typeface="Times New Roman"/>
                <a:sym typeface="Times New Roman"/>
              </a:rPr>
              <a:t>LÀM QUEN VĂN HỌC</a:t>
            </a:r>
          </a:p>
        </p:txBody>
      </p:sp>
      <p:sp>
        <p:nvSpPr>
          <p:cNvPr name="Freeform 7" id="7"/>
          <p:cNvSpPr/>
          <p:nvPr/>
        </p:nvSpPr>
        <p:spPr>
          <a:xfrm flipH="false" flipV="false" rot="-3117037">
            <a:off x="8947742" y="7656091"/>
            <a:ext cx="2112604" cy="1859092"/>
          </a:xfrm>
          <a:custGeom>
            <a:avLst/>
            <a:gdLst/>
            <a:ahLst/>
            <a:cxnLst/>
            <a:rect r="r" b="b" t="t" l="l"/>
            <a:pathLst>
              <a:path h="1859092" w="2112604">
                <a:moveTo>
                  <a:pt x="0" y="0"/>
                </a:moveTo>
                <a:lnTo>
                  <a:pt x="2112604" y="0"/>
                </a:lnTo>
                <a:lnTo>
                  <a:pt x="2112604" y="1859091"/>
                </a:lnTo>
                <a:lnTo>
                  <a:pt x="0" y="18590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316954" y="8302181"/>
            <a:ext cx="5570917" cy="642090"/>
          </a:xfrm>
          <a:prstGeom prst="rect">
            <a:avLst/>
          </a:prstGeom>
        </p:spPr>
        <p:txBody>
          <a:bodyPr anchor="t" rtlCol="false" tIns="0" lIns="0" bIns="0" rIns="0">
            <a:spAutoFit/>
          </a:bodyPr>
          <a:lstStyle/>
          <a:p>
            <a:pPr algn="ctr">
              <a:lnSpc>
                <a:spcPts val="5034"/>
              </a:lnSpc>
              <a:spcBef>
                <a:spcPct val="0"/>
              </a:spcBef>
            </a:pPr>
            <a:r>
              <a:rPr lang="en-US" sz="3595">
                <a:solidFill>
                  <a:srgbClr val="E46717"/>
                </a:solidFill>
                <a:latin typeface="Times New Roman"/>
                <a:ea typeface="Times New Roman"/>
                <a:cs typeface="Times New Roman"/>
                <a:sym typeface="Times New Roman"/>
              </a:rPr>
              <a:t>Giáo viên: Trần Thị Giang</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7450"/>
            <a:chOff x="0" y="0"/>
            <a:chExt cx="4816593" cy="647230"/>
          </a:xfrm>
        </p:grpSpPr>
        <p:sp>
          <p:nvSpPr>
            <p:cNvPr name="Freeform 3" id="3"/>
            <p:cNvSpPr/>
            <p:nvPr/>
          </p:nvSpPr>
          <p:spPr>
            <a:xfrm flipH="false" flipV="false" rot="0">
              <a:off x="0" y="0"/>
              <a:ext cx="4816592" cy="647230"/>
            </a:xfrm>
            <a:custGeom>
              <a:avLst/>
              <a:gdLst/>
              <a:ahLst/>
              <a:cxnLst/>
              <a:rect r="r" b="b" t="t" l="l"/>
              <a:pathLst>
                <a:path h="647230" w="4816592">
                  <a:moveTo>
                    <a:pt x="0" y="0"/>
                  </a:moveTo>
                  <a:lnTo>
                    <a:pt x="4816592" y="0"/>
                  </a:lnTo>
                  <a:lnTo>
                    <a:pt x="4816592" y="647230"/>
                  </a:lnTo>
                  <a:lnTo>
                    <a:pt x="0" y="647230"/>
                  </a:lnTo>
                  <a:close/>
                </a:path>
              </a:pathLst>
            </a:custGeom>
            <a:solidFill>
              <a:srgbClr val="F2D5A4"/>
            </a:solidFill>
          </p:spPr>
        </p:sp>
        <p:sp>
          <p:nvSpPr>
            <p:cNvPr name="TextBox 4" id="4"/>
            <p:cNvSpPr txBox="true"/>
            <p:nvPr/>
          </p:nvSpPr>
          <p:spPr>
            <a:xfrm>
              <a:off x="0" y="-57150"/>
              <a:ext cx="4816593" cy="704380"/>
            </a:xfrm>
            <a:prstGeom prst="rect">
              <a:avLst/>
            </a:prstGeom>
          </p:spPr>
          <p:txBody>
            <a:bodyPr anchor="ctr" rtlCol="false" tIns="50800" lIns="50800" bIns="50800" rIns="50800"/>
            <a:lstStyle/>
            <a:p>
              <a:pPr algn="ctr">
                <a:lnSpc>
                  <a:spcPts val="2800"/>
                </a:lnSpc>
              </a:pPr>
            </a:p>
          </p:txBody>
        </p:sp>
      </p:grpSp>
      <p:grpSp>
        <p:nvGrpSpPr>
          <p:cNvPr name="Group 5" id="5"/>
          <p:cNvGrpSpPr/>
          <p:nvPr/>
        </p:nvGrpSpPr>
        <p:grpSpPr>
          <a:xfrm rot="0">
            <a:off x="666750" y="3352800"/>
            <a:ext cx="11201400" cy="6267450"/>
            <a:chOff x="0" y="0"/>
            <a:chExt cx="1471052" cy="823089"/>
          </a:xfrm>
        </p:grpSpPr>
        <p:sp>
          <p:nvSpPr>
            <p:cNvPr name="Freeform 6" id="6"/>
            <p:cNvSpPr/>
            <p:nvPr/>
          </p:nvSpPr>
          <p:spPr>
            <a:xfrm flipH="false" flipV="false" rot="0">
              <a:off x="0" y="0"/>
              <a:ext cx="1471052" cy="823089"/>
            </a:xfrm>
            <a:custGeom>
              <a:avLst/>
              <a:gdLst/>
              <a:ahLst/>
              <a:cxnLst/>
              <a:rect r="r" b="b" t="t" l="l"/>
              <a:pathLst>
                <a:path h="823089" w="1471052">
                  <a:moveTo>
                    <a:pt x="13823" y="0"/>
                  </a:moveTo>
                  <a:lnTo>
                    <a:pt x="1457229" y="0"/>
                  </a:lnTo>
                  <a:cubicBezTo>
                    <a:pt x="1460895" y="0"/>
                    <a:pt x="1464411" y="1456"/>
                    <a:pt x="1467004" y="4049"/>
                  </a:cubicBezTo>
                  <a:cubicBezTo>
                    <a:pt x="1469596" y="6641"/>
                    <a:pt x="1471052" y="10157"/>
                    <a:pt x="1471052" y="13823"/>
                  </a:cubicBezTo>
                  <a:lnTo>
                    <a:pt x="1471052" y="809266"/>
                  </a:lnTo>
                  <a:cubicBezTo>
                    <a:pt x="1471052" y="812932"/>
                    <a:pt x="1469596" y="816448"/>
                    <a:pt x="1467004" y="819040"/>
                  </a:cubicBezTo>
                  <a:cubicBezTo>
                    <a:pt x="1464411" y="821632"/>
                    <a:pt x="1460895" y="823089"/>
                    <a:pt x="1457229" y="823089"/>
                  </a:cubicBezTo>
                  <a:lnTo>
                    <a:pt x="13823" y="823089"/>
                  </a:lnTo>
                  <a:cubicBezTo>
                    <a:pt x="10157" y="823089"/>
                    <a:pt x="6641" y="821632"/>
                    <a:pt x="4049" y="819040"/>
                  </a:cubicBezTo>
                  <a:cubicBezTo>
                    <a:pt x="1456" y="816448"/>
                    <a:pt x="0" y="812932"/>
                    <a:pt x="0" y="809266"/>
                  </a:cubicBezTo>
                  <a:lnTo>
                    <a:pt x="0" y="13823"/>
                  </a:lnTo>
                  <a:cubicBezTo>
                    <a:pt x="0" y="10157"/>
                    <a:pt x="1456" y="6641"/>
                    <a:pt x="4049" y="4049"/>
                  </a:cubicBezTo>
                  <a:cubicBezTo>
                    <a:pt x="6641" y="1456"/>
                    <a:pt x="10157" y="0"/>
                    <a:pt x="13823" y="0"/>
                  </a:cubicBezTo>
                  <a:close/>
                </a:path>
              </a:pathLst>
            </a:custGeom>
            <a:blipFill>
              <a:blip r:embed="rId2"/>
              <a:stretch>
                <a:fillRect l="-521" t="0" r="-521" b="0"/>
              </a:stretch>
            </a:blipFill>
          </p:spPr>
        </p:sp>
      </p:grpSp>
      <p:grpSp>
        <p:nvGrpSpPr>
          <p:cNvPr name="Group 7" id="7"/>
          <p:cNvGrpSpPr/>
          <p:nvPr/>
        </p:nvGrpSpPr>
        <p:grpSpPr>
          <a:xfrm rot="0">
            <a:off x="12172950" y="3352800"/>
            <a:ext cx="5448300" cy="6267450"/>
            <a:chOff x="0" y="0"/>
            <a:chExt cx="715512" cy="823089"/>
          </a:xfrm>
        </p:grpSpPr>
        <p:sp>
          <p:nvSpPr>
            <p:cNvPr name="Freeform 8" id="8"/>
            <p:cNvSpPr/>
            <p:nvPr/>
          </p:nvSpPr>
          <p:spPr>
            <a:xfrm flipH="false" flipV="false" rot="0">
              <a:off x="0" y="0"/>
              <a:ext cx="715512" cy="823089"/>
            </a:xfrm>
            <a:custGeom>
              <a:avLst/>
              <a:gdLst/>
              <a:ahLst/>
              <a:cxnLst/>
              <a:rect r="r" b="b" t="t" l="l"/>
              <a:pathLst>
                <a:path h="823089" w="715512">
                  <a:moveTo>
                    <a:pt x="28420" y="0"/>
                  </a:moveTo>
                  <a:lnTo>
                    <a:pt x="687092" y="0"/>
                  </a:lnTo>
                  <a:cubicBezTo>
                    <a:pt x="702788" y="0"/>
                    <a:pt x="715512" y="12724"/>
                    <a:pt x="715512" y="28420"/>
                  </a:cubicBezTo>
                  <a:lnTo>
                    <a:pt x="715512" y="794669"/>
                  </a:lnTo>
                  <a:cubicBezTo>
                    <a:pt x="715512" y="802206"/>
                    <a:pt x="712518" y="809435"/>
                    <a:pt x="707188" y="814765"/>
                  </a:cubicBezTo>
                  <a:cubicBezTo>
                    <a:pt x="701858" y="820095"/>
                    <a:pt x="694630" y="823089"/>
                    <a:pt x="687092" y="823089"/>
                  </a:cubicBezTo>
                  <a:lnTo>
                    <a:pt x="28420" y="823089"/>
                  </a:lnTo>
                  <a:cubicBezTo>
                    <a:pt x="12724" y="823089"/>
                    <a:pt x="0" y="810365"/>
                    <a:pt x="0" y="794669"/>
                  </a:cubicBezTo>
                  <a:lnTo>
                    <a:pt x="0" y="28420"/>
                  </a:lnTo>
                  <a:cubicBezTo>
                    <a:pt x="0" y="12724"/>
                    <a:pt x="12724" y="0"/>
                    <a:pt x="28420" y="0"/>
                  </a:cubicBezTo>
                  <a:close/>
                </a:path>
              </a:pathLst>
            </a:custGeom>
            <a:blipFill>
              <a:blip r:embed="rId3"/>
              <a:stretch>
                <a:fillRect l="0" t="-103" r="0" b="-103"/>
              </a:stretch>
            </a:blipFill>
          </p:spPr>
        </p:sp>
      </p:grpSp>
      <p:sp>
        <p:nvSpPr>
          <p:cNvPr name="TextBox 9" id="9"/>
          <p:cNvSpPr txBox="true"/>
          <p:nvPr/>
        </p:nvSpPr>
        <p:spPr>
          <a:xfrm rot="0">
            <a:off x="666750" y="781050"/>
            <a:ext cx="16954500" cy="1098551"/>
          </a:xfrm>
          <a:prstGeom prst="rect">
            <a:avLst/>
          </a:prstGeom>
        </p:spPr>
        <p:txBody>
          <a:bodyPr anchor="t" rtlCol="false" tIns="0" lIns="0" bIns="0" rIns="0">
            <a:spAutoFit/>
          </a:bodyPr>
          <a:lstStyle/>
          <a:p>
            <a:pPr algn="l" marL="0" indent="0" lvl="0">
              <a:lnSpc>
                <a:spcPts val="8000"/>
              </a:lnSpc>
            </a:pPr>
            <a:r>
              <a:rPr lang="en-US" sz="8000" spc="-240">
                <a:solidFill>
                  <a:srgbClr val="D97433"/>
                </a:solidFill>
                <a:latin typeface="Times New Roman"/>
                <a:ea typeface="Times New Roman"/>
                <a:cs typeface="Times New Roman"/>
                <a:sym typeface="Times New Roman"/>
              </a:rPr>
              <a:t>Giới thiệu nhân vật trong câu chuyện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grpSp>
        <p:nvGrpSpPr>
          <p:cNvPr name="Group 2" id="2"/>
          <p:cNvGrpSpPr/>
          <p:nvPr/>
        </p:nvGrpSpPr>
        <p:grpSpPr>
          <a:xfrm rot="0">
            <a:off x="9296400" y="0"/>
            <a:ext cx="8991600" cy="3352800"/>
            <a:chOff x="0" y="0"/>
            <a:chExt cx="2368158" cy="883042"/>
          </a:xfrm>
        </p:grpSpPr>
        <p:sp>
          <p:nvSpPr>
            <p:cNvPr name="Freeform 3" id="3"/>
            <p:cNvSpPr/>
            <p:nvPr/>
          </p:nvSpPr>
          <p:spPr>
            <a:xfrm flipH="false" flipV="false" rot="0">
              <a:off x="0" y="0"/>
              <a:ext cx="2368158" cy="883042"/>
            </a:xfrm>
            <a:custGeom>
              <a:avLst/>
              <a:gdLst/>
              <a:ahLst/>
              <a:cxnLst/>
              <a:rect r="r" b="b" t="t" l="l"/>
              <a:pathLst>
                <a:path h="883042" w="2368158">
                  <a:moveTo>
                    <a:pt x="0" y="0"/>
                  </a:moveTo>
                  <a:lnTo>
                    <a:pt x="2368158" y="0"/>
                  </a:lnTo>
                  <a:lnTo>
                    <a:pt x="2368158" y="883042"/>
                  </a:lnTo>
                  <a:lnTo>
                    <a:pt x="0" y="883042"/>
                  </a:lnTo>
                  <a:close/>
                </a:path>
              </a:pathLst>
            </a:custGeom>
            <a:solidFill>
              <a:srgbClr val="F5F5F5"/>
            </a:solidFill>
          </p:spPr>
        </p:sp>
        <p:sp>
          <p:nvSpPr>
            <p:cNvPr name="TextBox 4" id="4"/>
            <p:cNvSpPr txBox="true"/>
            <p:nvPr/>
          </p:nvSpPr>
          <p:spPr>
            <a:xfrm>
              <a:off x="0" y="-57150"/>
              <a:ext cx="2368158" cy="940192"/>
            </a:xfrm>
            <a:prstGeom prst="rect">
              <a:avLst/>
            </a:prstGeom>
          </p:spPr>
          <p:txBody>
            <a:bodyPr anchor="ctr" rtlCol="false" tIns="50800" lIns="50800" bIns="50800" rIns="50800"/>
            <a:lstStyle/>
            <a:p>
              <a:pPr algn="ctr">
                <a:lnSpc>
                  <a:spcPts val="2800"/>
                </a:lnSpc>
              </a:pPr>
            </a:p>
          </p:txBody>
        </p:sp>
      </p:grpSp>
      <p:grpSp>
        <p:nvGrpSpPr>
          <p:cNvPr name="Group 5" id="5"/>
          <p:cNvGrpSpPr/>
          <p:nvPr/>
        </p:nvGrpSpPr>
        <p:grpSpPr>
          <a:xfrm rot="0">
            <a:off x="8991600" y="0"/>
            <a:ext cx="9296400" cy="10287000"/>
            <a:chOff x="0" y="0"/>
            <a:chExt cx="1220873" cy="1350966"/>
          </a:xfrm>
        </p:grpSpPr>
        <p:sp>
          <p:nvSpPr>
            <p:cNvPr name="Freeform 6" id="6"/>
            <p:cNvSpPr/>
            <p:nvPr/>
          </p:nvSpPr>
          <p:spPr>
            <a:xfrm flipH="false" flipV="false" rot="0">
              <a:off x="0" y="0"/>
              <a:ext cx="1220873" cy="1350966"/>
            </a:xfrm>
            <a:custGeom>
              <a:avLst/>
              <a:gdLst/>
              <a:ahLst/>
              <a:cxnLst/>
              <a:rect r="r" b="b" t="t" l="l"/>
              <a:pathLst>
                <a:path h="1350966" w="1220873">
                  <a:moveTo>
                    <a:pt x="0" y="0"/>
                  </a:moveTo>
                  <a:lnTo>
                    <a:pt x="1220873" y="0"/>
                  </a:lnTo>
                  <a:lnTo>
                    <a:pt x="1220873" y="1350966"/>
                  </a:lnTo>
                  <a:lnTo>
                    <a:pt x="0" y="1350966"/>
                  </a:lnTo>
                  <a:close/>
                </a:path>
              </a:pathLst>
            </a:custGeom>
            <a:blipFill>
              <a:blip r:embed="rId2"/>
              <a:stretch>
                <a:fillRect l="0" t="-66" r="0" b="-66"/>
              </a:stretch>
            </a:blipFill>
          </p:spPr>
        </p:sp>
      </p:grpSp>
      <p:sp>
        <p:nvSpPr>
          <p:cNvPr name="TextBox 7" id="7"/>
          <p:cNvSpPr txBox="true"/>
          <p:nvPr/>
        </p:nvSpPr>
        <p:spPr>
          <a:xfrm rot="0">
            <a:off x="666750" y="781050"/>
            <a:ext cx="6886575" cy="3117851"/>
          </a:xfrm>
          <a:prstGeom prst="rect">
            <a:avLst/>
          </a:prstGeom>
        </p:spPr>
        <p:txBody>
          <a:bodyPr anchor="t" rtlCol="false" tIns="0" lIns="0" bIns="0" rIns="0">
            <a:spAutoFit/>
          </a:bodyPr>
          <a:lstStyle/>
          <a:p>
            <a:pPr algn="l" marL="0" indent="0" lvl="0">
              <a:lnSpc>
                <a:spcPts val="8000"/>
              </a:lnSpc>
              <a:spcBef>
                <a:spcPct val="0"/>
              </a:spcBef>
            </a:pPr>
            <a:r>
              <a:rPr lang="en-US" sz="8000" strike="noStrike" u="none">
                <a:solidFill>
                  <a:srgbClr val="D97433"/>
                </a:solidFill>
                <a:latin typeface="Times New Roman"/>
                <a:ea typeface="Times New Roman"/>
                <a:cs typeface="Times New Roman"/>
                <a:sym typeface="Times New Roman"/>
              </a:rPr>
              <a:t>Hành trình khám phá của Cá Chép Con</a:t>
            </a:r>
          </a:p>
        </p:txBody>
      </p:sp>
      <p:sp>
        <p:nvSpPr>
          <p:cNvPr name="TextBox 8" id="8"/>
          <p:cNvSpPr txBox="true"/>
          <p:nvPr/>
        </p:nvSpPr>
        <p:spPr>
          <a:xfrm rot="0">
            <a:off x="666750" y="7883525"/>
            <a:ext cx="6886575" cy="1736725"/>
          </a:xfrm>
          <a:prstGeom prst="rect">
            <a:avLst/>
          </a:prstGeom>
        </p:spPr>
        <p:txBody>
          <a:bodyPr anchor="t" rtlCol="false" tIns="0" lIns="0" bIns="0" rIns="0">
            <a:spAutoFit/>
          </a:bodyPr>
          <a:lstStyle/>
          <a:p>
            <a:pPr algn="l" marL="0" indent="0" lvl="0">
              <a:lnSpc>
                <a:spcPts val="3499"/>
              </a:lnSpc>
            </a:pPr>
            <a:r>
              <a:rPr lang="en-US" sz="2499" spc="-37" strike="noStrike" u="none">
                <a:solidFill>
                  <a:srgbClr val="62A8A1"/>
                </a:solidFill>
                <a:latin typeface="Helvetica World"/>
                <a:ea typeface="Helvetica World"/>
                <a:cs typeface="Helvetica World"/>
                <a:sym typeface="Helvetica World"/>
              </a:rPr>
              <a:t>Cá Chép Con bắt đầu hành trình khám phá một thế giới mới, nơi tìm kiếm bạn bè và sự hiểu biết. Hành trình này là một cuộc phiêu lưu đầy màu sắc và thú vị.</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grpSp>
        <p:nvGrpSpPr>
          <p:cNvPr name="Group 2" id="2"/>
          <p:cNvGrpSpPr/>
          <p:nvPr/>
        </p:nvGrpSpPr>
        <p:grpSpPr>
          <a:xfrm rot="0">
            <a:off x="12172950" y="5316715"/>
            <a:ext cx="5448300" cy="4303535"/>
            <a:chOff x="0" y="0"/>
            <a:chExt cx="1175568" cy="928565"/>
          </a:xfrm>
        </p:grpSpPr>
        <p:sp>
          <p:nvSpPr>
            <p:cNvPr name="Freeform 3" id="3"/>
            <p:cNvSpPr/>
            <p:nvPr/>
          </p:nvSpPr>
          <p:spPr>
            <a:xfrm flipH="false" flipV="false" rot="0">
              <a:off x="0" y="0"/>
              <a:ext cx="1175568" cy="928565"/>
            </a:xfrm>
            <a:custGeom>
              <a:avLst/>
              <a:gdLst/>
              <a:ahLst/>
              <a:cxnLst/>
              <a:rect r="r" b="b" t="t" l="l"/>
              <a:pathLst>
                <a:path h="928565" w="1175568">
                  <a:moveTo>
                    <a:pt x="28420" y="0"/>
                  </a:moveTo>
                  <a:lnTo>
                    <a:pt x="1147149" y="0"/>
                  </a:lnTo>
                  <a:cubicBezTo>
                    <a:pt x="1154686" y="0"/>
                    <a:pt x="1161915" y="2994"/>
                    <a:pt x="1167244" y="8324"/>
                  </a:cubicBezTo>
                  <a:cubicBezTo>
                    <a:pt x="1172574" y="13654"/>
                    <a:pt x="1175568" y="20882"/>
                    <a:pt x="1175568" y="28420"/>
                  </a:cubicBezTo>
                  <a:lnTo>
                    <a:pt x="1175568" y="900145"/>
                  </a:lnTo>
                  <a:cubicBezTo>
                    <a:pt x="1175568" y="915841"/>
                    <a:pt x="1162845" y="928565"/>
                    <a:pt x="1147149" y="928565"/>
                  </a:cubicBezTo>
                  <a:lnTo>
                    <a:pt x="28420" y="928565"/>
                  </a:lnTo>
                  <a:cubicBezTo>
                    <a:pt x="12724" y="928565"/>
                    <a:pt x="0" y="915841"/>
                    <a:pt x="0" y="900145"/>
                  </a:cubicBezTo>
                  <a:lnTo>
                    <a:pt x="0" y="28420"/>
                  </a:lnTo>
                  <a:cubicBezTo>
                    <a:pt x="0" y="12724"/>
                    <a:pt x="12724" y="0"/>
                    <a:pt x="28420" y="0"/>
                  </a:cubicBezTo>
                  <a:close/>
                </a:path>
              </a:pathLst>
            </a:custGeom>
            <a:blipFill>
              <a:blip r:embed="rId2"/>
              <a:stretch>
                <a:fillRect l="-151" t="0" r="-151" b="0"/>
              </a:stretch>
            </a:blipFill>
            <a:ln cap="sq">
              <a:noFill/>
              <a:prstDash val="solid"/>
              <a:miter/>
            </a:ln>
          </p:spPr>
        </p:sp>
      </p:grpSp>
      <p:grpSp>
        <p:nvGrpSpPr>
          <p:cNvPr name="Group 4" id="4"/>
          <p:cNvGrpSpPr/>
          <p:nvPr/>
        </p:nvGrpSpPr>
        <p:grpSpPr>
          <a:xfrm rot="0">
            <a:off x="12172950" y="666750"/>
            <a:ext cx="5448300" cy="4345165"/>
            <a:chOff x="0" y="0"/>
            <a:chExt cx="1484382" cy="1183834"/>
          </a:xfrm>
        </p:grpSpPr>
        <p:sp>
          <p:nvSpPr>
            <p:cNvPr name="Freeform 5" id="5"/>
            <p:cNvSpPr/>
            <p:nvPr/>
          </p:nvSpPr>
          <p:spPr>
            <a:xfrm flipH="false" flipV="false" rot="0">
              <a:off x="0" y="0"/>
              <a:ext cx="1484382" cy="1183835"/>
            </a:xfrm>
            <a:custGeom>
              <a:avLst/>
              <a:gdLst/>
              <a:ahLst/>
              <a:cxnLst/>
              <a:rect r="r" b="b" t="t" l="l"/>
              <a:pathLst>
                <a:path h="1183835" w="1484382">
                  <a:moveTo>
                    <a:pt x="28420" y="0"/>
                  </a:moveTo>
                  <a:lnTo>
                    <a:pt x="1455963" y="0"/>
                  </a:lnTo>
                  <a:cubicBezTo>
                    <a:pt x="1471658" y="0"/>
                    <a:pt x="1484382" y="12724"/>
                    <a:pt x="1484382" y="28420"/>
                  </a:cubicBezTo>
                  <a:lnTo>
                    <a:pt x="1484382" y="1155415"/>
                  </a:lnTo>
                  <a:cubicBezTo>
                    <a:pt x="1484382" y="1171111"/>
                    <a:pt x="1471658" y="1183835"/>
                    <a:pt x="1455963" y="1183835"/>
                  </a:cubicBezTo>
                  <a:lnTo>
                    <a:pt x="28420" y="1183835"/>
                  </a:lnTo>
                  <a:cubicBezTo>
                    <a:pt x="20882" y="1183835"/>
                    <a:pt x="13654" y="1180840"/>
                    <a:pt x="8324" y="1175511"/>
                  </a:cubicBezTo>
                  <a:cubicBezTo>
                    <a:pt x="2994" y="1170181"/>
                    <a:pt x="0" y="1162952"/>
                    <a:pt x="0" y="1155415"/>
                  </a:cubicBezTo>
                  <a:lnTo>
                    <a:pt x="0" y="28420"/>
                  </a:lnTo>
                  <a:cubicBezTo>
                    <a:pt x="0" y="12724"/>
                    <a:pt x="12724" y="0"/>
                    <a:pt x="28420" y="0"/>
                  </a:cubicBezTo>
                  <a:close/>
                </a:path>
              </a:pathLst>
            </a:custGeom>
            <a:blipFill>
              <a:blip r:embed="rId3"/>
              <a:stretch>
                <a:fillRect l="-237" t="0" r="-237" b="0"/>
              </a:stretch>
            </a:blipFill>
            <a:ln cap="sq">
              <a:noFill/>
              <a:prstDash val="solid"/>
              <a:miter/>
            </a:ln>
          </p:spPr>
        </p:sp>
      </p:grpSp>
      <p:grpSp>
        <p:nvGrpSpPr>
          <p:cNvPr name="Group 6" id="6"/>
          <p:cNvGrpSpPr/>
          <p:nvPr/>
        </p:nvGrpSpPr>
        <p:grpSpPr>
          <a:xfrm rot="0">
            <a:off x="666750" y="666750"/>
            <a:ext cx="9763125" cy="3105150"/>
            <a:chOff x="0" y="0"/>
            <a:chExt cx="13017500" cy="4140200"/>
          </a:xfrm>
        </p:grpSpPr>
        <p:sp>
          <p:nvSpPr>
            <p:cNvPr name="TextBox 7" id="7"/>
            <p:cNvSpPr txBox="true"/>
            <p:nvPr/>
          </p:nvSpPr>
          <p:spPr>
            <a:xfrm rot="0">
              <a:off x="0" y="38100"/>
              <a:ext cx="13017500" cy="3069167"/>
            </a:xfrm>
            <a:prstGeom prst="rect">
              <a:avLst/>
            </a:prstGeom>
          </p:spPr>
          <p:txBody>
            <a:bodyPr anchor="t" rtlCol="false" tIns="0" lIns="0" bIns="0" rIns="0">
              <a:spAutoFit/>
            </a:bodyPr>
            <a:lstStyle/>
            <a:p>
              <a:pPr algn="l" marL="0" indent="0" lvl="0">
                <a:lnSpc>
                  <a:spcPts val="8800"/>
                </a:lnSpc>
              </a:pPr>
              <a:r>
                <a:rPr lang="en-US" sz="8000" spc="-240">
                  <a:solidFill>
                    <a:srgbClr val="D97433"/>
                  </a:solidFill>
                  <a:latin typeface="Times New Roman"/>
                  <a:ea typeface="Times New Roman"/>
                  <a:cs typeface="Times New Roman"/>
                  <a:sym typeface="Times New Roman"/>
                </a:rPr>
                <a:t>Hành trình của Cá Chép Con</a:t>
              </a:r>
            </a:p>
          </p:txBody>
        </p:sp>
        <p:sp>
          <p:nvSpPr>
            <p:cNvPr name="TextBox 8" id="8"/>
            <p:cNvSpPr txBox="true"/>
            <p:nvPr/>
          </p:nvSpPr>
          <p:spPr>
            <a:xfrm rot="0">
              <a:off x="0" y="3571875"/>
              <a:ext cx="13017500" cy="568325"/>
            </a:xfrm>
            <a:prstGeom prst="rect">
              <a:avLst/>
            </a:prstGeom>
          </p:spPr>
          <p:txBody>
            <a:bodyPr anchor="t" rtlCol="false" tIns="0" lIns="0" bIns="0" rIns="0">
              <a:spAutoFit/>
            </a:bodyPr>
            <a:lstStyle/>
            <a:p>
              <a:pPr algn="l" marL="0" indent="0" lvl="0">
                <a:lnSpc>
                  <a:spcPts val="3000"/>
                </a:lnSpc>
                <a:spcBef>
                  <a:spcPct val="0"/>
                </a:spcBef>
              </a:pPr>
              <a:r>
                <a:rPr lang="en-US" b="true" sz="2500" spc="-37">
                  <a:solidFill>
                    <a:srgbClr val="62A8A1"/>
                  </a:solidFill>
                  <a:latin typeface="Helvetica World Bold"/>
                  <a:ea typeface="Helvetica World Bold"/>
                  <a:cs typeface="Helvetica World Bold"/>
                  <a:sym typeface="Helvetica World Bold"/>
                </a:rPr>
                <a:t>Cuộc gặp gỡ với Ếch Xanh và Ốc Vặn</a:t>
              </a:r>
            </a:p>
          </p:txBody>
        </p:sp>
      </p:grpSp>
      <p:sp>
        <p:nvSpPr>
          <p:cNvPr name="Freeform 9" id="9"/>
          <p:cNvSpPr/>
          <p:nvPr/>
        </p:nvSpPr>
        <p:spPr>
          <a:xfrm flipH="false" flipV="false" rot="0">
            <a:off x="708153" y="7606302"/>
            <a:ext cx="2112604" cy="1859092"/>
          </a:xfrm>
          <a:custGeom>
            <a:avLst/>
            <a:gdLst/>
            <a:ahLst/>
            <a:cxnLst/>
            <a:rect r="r" b="b" t="t" l="l"/>
            <a:pathLst>
              <a:path h="1859092" w="2112604">
                <a:moveTo>
                  <a:pt x="0" y="0"/>
                </a:moveTo>
                <a:lnTo>
                  <a:pt x="2112604" y="0"/>
                </a:lnTo>
                <a:lnTo>
                  <a:pt x="2112604" y="1859092"/>
                </a:lnTo>
                <a:lnTo>
                  <a:pt x="0" y="18590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sp>
        <p:nvSpPr>
          <p:cNvPr name="TextBox 2" id="2"/>
          <p:cNvSpPr txBox="true"/>
          <p:nvPr/>
        </p:nvSpPr>
        <p:spPr>
          <a:xfrm rot="0">
            <a:off x="17259300" y="9201150"/>
            <a:ext cx="152400" cy="209550"/>
          </a:xfrm>
          <a:prstGeom prst="rect">
            <a:avLst/>
          </a:prstGeom>
        </p:spPr>
        <p:txBody>
          <a:bodyPr anchor="t" rtlCol="false" tIns="0" lIns="0" bIns="0" rIns="0" wrap="none">
            <a:spAutoFit/>
          </a:bodyPr>
          <a:lstStyle/>
          <a:p>
            <a:pPr algn="ctr">
              <a:lnSpc>
                <a:spcPts val="2800"/>
              </a:lnSpc>
              <a:spcBef>
                <a:spcPct val="0"/>
              </a:spcBef>
            </a:pPr>
            <a:r>
              <a:rPr lang="en-US" sz="2000">
                <a:solidFill>
                  <a:srgbClr val="62A8A1"/>
                </a:solidFill>
                <a:latin typeface="Helvetica World"/>
                <a:ea typeface="Helvetica World"/>
                <a:cs typeface="Helvetica World"/>
                <a:sym typeface="Helvetica World"/>
              </a:rPr>
              <a:t>5</a:t>
            </a:r>
          </a:p>
        </p:txBody>
      </p:sp>
      <p:grpSp>
        <p:nvGrpSpPr>
          <p:cNvPr name="Group 3" id="3"/>
          <p:cNvGrpSpPr/>
          <p:nvPr/>
        </p:nvGrpSpPr>
        <p:grpSpPr>
          <a:xfrm rot="0">
            <a:off x="666750" y="666750"/>
            <a:ext cx="16954500" cy="8953500"/>
            <a:chOff x="0" y="0"/>
            <a:chExt cx="4465383" cy="2358123"/>
          </a:xfrm>
        </p:grpSpPr>
        <p:sp>
          <p:nvSpPr>
            <p:cNvPr name="Freeform 4" id="4"/>
            <p:cNvSpPr/>
            <p:nvPr/>
          </p:nvSpPr>
          <p:spPr>
            <a:xfrm flipH="false" flipV="false" rot="0">
              <a:off x="0" y="0"/>
              <a:ext cx="4465383" cy="2358124"/>
            </a:xfrm>
            <a:custGeom>
              <a:avLst/>
              <a:gdLst/>
              <a:ahLst/>
              <a:cxnLst/>
              <a:rect r="r" b="b" t="t" l="l"/>
              <a:pathLst>
                <a:path h="2358124" w="4465383">
                  <a:moveTo>
                    <a:pt x="20548" y="0"/>
                  </a:moveTo>
                  <a:lnTo>
                    <a:pt x="4444835" y="0"/>
                  </a:lnTo>
                  <a:cubicBezTo>
                    <a:pt x="4456183" y="0"/>
                    <a:pt x="4465383" y="9200"/>
                    <a:pt x="4465383" y="20548"/>
                  </a:cubicBezTo>
                  <a:lnTo>
                    <a:pt x="4465383" y="2337575"/>
                  </a:lnTo>
                  <a:cubicBezTo>
                    <a:pt x="4465383" y="2348924"/>
                    <a:pt x="4456183" y="2358124"/>
                    <a:pt x="4444835" y="2358124"/>
                  </a:cubicBezTo>
                  <a:lnTo>
                    <a:pt x="20548" y="2358124"/>
                  </a:lnTo>
                  <a:cubicBezTo>
                    <a:pt x="9200" y="2358124"/>
                    <a:pt x="0" y="2348924"/>
                    <a:pt x="0" y="2337575"/>
                  </a:cubicBezTo>
                  <a:lnTo>
                    <a:pt x="0" y="20548"/>
                  </a:lnTo>
                  <a:cubicBezTo>
                    <a:pt x="0" y="9200"/>
                    <a:pt x="9200" y="0"/>
                    <a:pt x="20548" y="0"/>
                  </a:cubicBezTo>
                  <a:close/>
                </a:path>
              </a:pathLst>
            </a:custGeom>
            <a:solidFill>
              <a:srgbClr val="F2D5A4"/>
            </a:solidFill>
            <a:ln cap="rnd">
              <a:noFill/>
              <a:prstDash val="solid"/>
              <a:round/>
            </a:ln>
          </p:spPr>
        </p:sp>
        <p:sp>
          <p:nvSpPr>
            <p:cNvPr name="TextBox 5" id="5"/>
            <p:cNvSpPr txBox="true"/>
            <p:nvPr/>
          </p:nvSpPr>
          <p:spPr>
            <a:xfrm>
              <a:off x="0" y="-57150"/>
              <a:ext cx="4465383" cy="2415273"/>
            </a:xfrm>
            <a:prstGeom prst="rect">
              <a:avLst/>
            </a:prstGeom>
          </p:spPr>
          <p:txBody>
            <a:bodyPr anchor="ctr" rtlCol="false" tIns="50800" lIns="50800" bIns="50800" rIns="50800"/>
            <a:lstStyle/>
            <a:p>
              <a:pPr algn="ctr" marL="0" indent="0" lvl="0">
                <a:lnSpc>
                  <a:spcPts val="3359"/>
                </a:lnSpc>
                <a:spcBef>
                  <a:spcPct val="0"/>
                </a:spcBef>
              </a:pPr>
            </a:p>
          </p:txBody>
        </p:sp>
      </p:grpSp>
      <p:grpSp>
        <p:nvGrpSpPr>
          <p:cNvPr name="Group 6" id="6"/>
          <p:cNvGrpSpPr/>
          <p:nvPr/>
        </p:nvGrpSpPr>
        <p:grpSpPr>
          <a:xfrm rot="0">
            <a:off x="1800225" y="1562100"/>
            <a:ext cx="13249275" cy="2067009"/>
            <a:chOff x="0" y="0"/>
            <a:chExt cx="17665700" cy="2756012"/>
          </a:xfrm>
        </p:grpSpPr>
        <p:sp>
          <p:nvSpPr>
            <p:cNvPr name="TextBox 7" id="7"/>
            <p:cNvSpPr txBox="true"/>
            <p:nvPr/>
          </p:nvSpPr>
          <p:spPr>
            <a:xfrm rot="0">
              <a:off x="0" y="-114300"/>
              <a:ext cx="17665700" cy="1731433"/>
            </a:xfrm>
            <a:prstGeom prst="rect">
              <a:avLst/>
            </a:prstGeom>
          </p:spPr>
          <p:txBody>
            <a:bodyPr anchor="t" rtlCol="false" tIns="0" lIns="0" bIns="0" rIns="0">
              <a:spAutoFit/>
            </a:bodyPr>
            <a:lstStyle/>
            <a:p>
              <a:pPr algn="l" marL="0" indent="0" lvl="0">
                <a:lnSpc>
                  <a:spcPts val="10400"/>
                </a:lnSpc>
              </a:pPr>
              <a:r>
                <a:rPr lang="en-US" sz="8000" spc="-240">
                  <a:solidFill>
                    <a:srgbClr val="D97433"/>
                  </a:solidFill>
                  <a:latin typeface="Times New Roman"/>
                  <a:ea typeface="Times New Roman"/>
                  <a:cs typeface="Times New Roman"/>
                  <a:sym typeface="Times New Roman"/>
                </a:rPr>
                <a:t>Cùng nhau khám phá</a:t>
              </a:r>
            </a:p>
          </p:txBody>
        </p:sp>
        <p:sp>
          <p:nvSpPr>
            <p:cNvPr name="TextBox 8" id="8"/>
            <p:cNvSpPr txBox="true"/>
            <p:nvPr/>
          </p:nvSpPr>
          <p:spPr>
            <a:xfrm rot="0">
              <a:off x="0" y="2187687"/>
              <a:ext cx="17665700" cy="568325"/>
            </a:xfrm>
            <a:prstGeom prst="rect">
              <a:avLst/>
            </a:prstGeom>
          </p:spPr>
          <p:txBody>
            <a:bodyPr anchor="t" rtlCol="false" tIns="0" lIns="0" bIns="0" rIns="0">
              <a:spAutoFit/>
            </a:bodyPr>
            <a:lstStyle/>
            <a:p>
              <a:pPr algn="l" marL="0" indent="0" lvl="0">
                <a:lnSpc>
                  <a:spcPts val="3000"/>
                </a:lnSpc>
                <a:spcBef>
                  <a:spcPct val="0"/>
                </a:spcBef>
              </a:pPr>
              <a:r>
                <a:rPr lang="en-US" b="true" sz="2500" spc="-37">
                  <a:solidFill>
                    <a:srgbClr val="D97433"/>
                  </a:solidFill>
                  <a:latin typeface="Helvetica World Bold"/>
                  <a:ea typeface="Helvetica World Bold"/>
                  <a:cs typeface="Helvetica World Bold"/>
                  <a:sym typeface="Helvetica World Bold"/>
                </a:rPr>
                <a:t>Khám phá câu chuyện "Cá Chép Con"</a:t>
              </a:r>
            </a:p>
          </p:txBody>
        </p:sp>
      </p:grpSp>
      <p:grpSp>
        <p:nvGrpSpPr>
          <p:cNvPr name="Group 9" id="9"/>
          <p:cNvGrpSpPr/>
          <p:nvPr/>
        </p:nvGrpSpPr>
        <p:grpSpPr>
          <a:xfrm rot="0">
            <a:off x="1800225" y="5143500"/>
            <a:ext cx="4308497" cy="2197100"/>
            <a:chOff x="0" y="0"/>
            <a:chExt cx="5744662" cy="2929467"/>
          </a:xfrm>
        </p:grpSpPr>
        <p:sp>
          <p:nvSpPr>
            <p:cNvPr name="TextBox 10" id="10"/>
            <p:cNvSpPr txBox="true"/>
            <p:nvPr/>
          </p:nvSpPr>
          <p:spPr>
            <a:xfrm rot="0">
              <a:off x="0" y="0"/>
              <a:ext cx="5744662" cy="533400"/>
            </a:xfrm>
            <a:prstGeom prst="rect">
              <a:avLst/>
            </a:prstGeom>
          </p:spPr>
          <p:txBody>
            <a:bodyPr anchor="t" rtlCol="false" tIns="0" lIns="0" bIns="0" rIns="0">
              <a:spAutoFit/>
            </a:bodyPr>
            <a:lstStyle/>
            <a:p>
              <a:pPr algn="l" marL="0" indent="0" lvl="0">
                <a:lnSpc>
                  <a:spcPts val="2999"/>
                </a:lnSpc>
                <a:spcBef>
                  <a:spcPct val="0"/>
                </a:spcBef>
              </a:pPr>
              <a:r>
                <a:rPr lang="en-US" b="true" sz="2499" spc="-37">
                  <a:solidFill>
                    <a:srgbClr val="D97433"/>
                  </a:solidFill>
                  <a:latin typeface="Helvetica World Bold"/>
                  <a:ea typeface="Helvetica World Bold"/>
                  <a:cs typeface="Helvetica World Bold"/>
                  <a:sym typeface="Helvetica World Bold"/>
                </a:rPr>
                <a:t>Các con vật</a:t>
              </a:r>
            </a:p>
          </p:txBody>
        </p:sp>
        <p:sp>
          <p:nvSpPr>
            <p:cNvPr name="TextBox 11" id="11"/>
            <p:cNvSpPr txBox="true"/>
            <p:nvPr/>
          </p:nvSpPr>
          <p:spPr>
            <a:xfrm rot="0">
              <a:off x="0" y="1060450"/>
              <a:ext cx="5744662" cy="1869017"/>
            </a:xfrm>
            <a:prstGeom prst="rect">
              <a:avLst/>
            </a:prstGeom>
          </p:spPr>
          <p:txBody>
            <a:bodyPr anchor="t" rtlCol="false" tIns="0" lIns="0" bIns="0" rIns="0">
              <a:spAutoFit/>
            </a:bodyPr>
            <a:lstStyle/>
            <a:p>
              <a:pPr algn="l" marL="0" indent="0" lvl="0">
                <a:lnSpc>
                  <a:spcPts val="2800"/>
                </a:lnSpc>
              </a:pPr>
              <a:r>
                <a:rPr lang="en-US" sz="2000" spc="-30" strike="noStrike" u="none">
                  <a:solidFill>
                    <a:srgbClr val="62A8A1"/>
                  </a:solidFill>
                  <a:latin typeface="Helvetica World"/>
                  <a:ea typeface="Helvetica World"/>
                  <a:cs typeface="Helvetica World"/>
                  <a:sym typeface="Helvetica World"/>
                </a:rPr>
                <a:t>Trong câu chuyện có những con vật như Cá Chép, Cua, Ếch, Ốc và Trai. Mỗi nhân vật đều có vai trò riêng, tạo nên sự hấp dẫn cho câu chuyện.</a:t>
              </a:r>
            </a:p>
          </p:txBody>
        </p:sp>
      </p:grpSp>
      <p:grpSp>
        <p:nvGrpSpPr>
          <p:cNvPr name="Group 12" id="12"/>
          <p:cNvGrpSpPr/>
          <p:nvPr/>
        </p:nvGrpSpPr>
        <p:grpSpPr>
          <a:xfrm rot="0">
            <a:off x="7291388" y="5143500"/>
            <a:ext cx="4010025" cy="2197100"/>
            <a:chOff x="0" y="0"/>
            <a:chExt cx="5346700" cy="2929467"/>
          </a:xfrm>
        </p:grpSpPr>
        <p:sp>
          <p:nvSpPr>
            <p:cNvPr name="TextBox 13" id="13"/>
            <p:cNvSpPr txBox="true"/>
            <p:nvPr/>
          </p:nvSpPr>
          <p:spPr>
            <a:xfrm rot="0">
              <a:off x="0" y="0"/>
              <a:ext cx="5346700" cy="533400"/>
            </a:xfrm>
            <a:prstGeom prst="rect">
              <a:avLst/>
            </a:prstGeom>
          </p:spPr>
          <p:txBody>
            <a:bodyPr anchor="t" rtlCol="false" tIns="0" lIns="0" bIns="0" rIns="0">
              <a:spAutoFit/>
            </a:bodyPr>
            <a:lstStyle/>
            <a:p>
              <a:pPr algn="l" marL="0" indent="0" lvl="0">
                <a:lnSpc>
                  <a:spcPts val="2999"/>
                </a:lnSpc>
                <a:spcBef>
                  <a:spcPct val="0"/>
                </a:spcBef>
              </a:pPr>
              <a:r>
                <a:rPr lang="en-US" b="true" sz="2499" spc="-37">
                  <a:solidFill>
                    <a:srgbClr val="D97433"/>
                  </a:solidFill>
                  <a:latin typeface="Helvetica World Bold"/>
                  <a:ea typeface="Helvetica World Bold"/>
                  <a:cs typeface="Helvetica World Bold"/>
                  <a:sym typeface="Helvetica World Bold"/>
                </a:rPr>
                <a:t>Lý do hỏi</a:t>
              </a:r>
            </a:p>
          </p:txBody>
        </p:sp>
        <p:sp>
          <p:nvSpPr>
            <p:cNvPr name="TextBox 14" id="14"/>
            <p:cNvSpPr txBox="true"/>
            <p:nvPr/>
          </p:nvSpPr>
          <p:spPr>
            <a:xfrm rot="0">
              <a:off x="0" y="1060450"/>
              <a:ext cx="5346700" cy="1869017"/>
            </a:xfrm>
            <a:prstGeom prst="rect">
              <a:avLst/>
            </a:prstGeom>
          </p:spPr>
          <p:txBody>
            <a:bodyPr anchor="t" rtlCol="false" tIns="0" lIns="0" bIns="0" rIns="0">
              <a:spAutoFit/>
            </a:bodyPr>
            <a:lstStyle/>
            <a:p>
              <a:pPr algn="l" marL="0" indent="0" lvl="0">
                <a:lnSpc>
                  <a:spcPts val="2800"/>
                </a:lnSpc>
              </a:pPr>
              <a:r>
                <a:rPr lang="en-US" sz="2000" spc="-30" strike="noStrike" u="none">
                  <a:solidFill>
                    <a:srgbClr val="62A8A1"/>
                  </a:solidFill>
                  <a:latin typeface="Helvetica World"/>
                  <a:ea typeface="Helvetica World"/>
                  <a:cs typeface="Helvetica World"/>
                  <a:sym typeface="Helvetica World"/>
                </a:rPr>
                <a:t>Cá Chép Con đã đi hỏi mọi người để tìm hiểu về thế giới xung quanh. Điều này giúp các con nâng cao kiến thức và khám phá nhiều điều thú vị.</a:t>
              </a:r>
            </a:p>
          </p:txBody>
        </p:sp>
      </p:grpSp>
      <p:grpSp>
        <p:nvGrpSpPr>
          <p:cNvPr name="Group 15" id="15"/>
          <p:cNvGrpSpPr/>
          <p:nvPr/>
        </p:nvGrpSpPr>
        <p:grpSpPr>
          <a:xfrm rot="0">
            <a:off x="12172950" y="5143500"/>
            <a:ext cx="4010025" cy="2549525"/>
            <a:chOff x="0" y="0"/>
            <a:chExt cx="5346700" cy="3399367"/>
          </a:xfrm>
        </p:grpSpPr>
        <p:sp>
          <p:nvSpPr>
            <p:cNvPr name="TextBox 16" id="16"/>
            <p:cNvSpPr txBox="true"/>
            <p:nvPr/>
          </p:nvSpPr>
          <p:spPr>
            <a:xfrm rot="0">
              <a:off x="0" y="0"/>
              <a:ext cx="5346700" cy="533400"/>
            </a:xfrm>
            <a:prstGeom prst="rect">
              <a:avLst/>
            </a:prstGeom>
          </p:spPr>
          <p:txBody>
            <a:bodyPr anchor="t" rtlCol="false" tIns="0" lIns="0" bIns="0" rIns="0">
              <a:spAutoFit/>
            </a:bodyPr>
            <a:lstStyle/>
            <a:p>
              <a:pPr algn="l" marL="0" indent="0" lvl="0">
                <a:lnSpc>
                  <a:spcPts val="2999"/>
                </a:lnSpc>
                <a:spcBef>
                  <a:spcPct val="0"/>
                </a:spcBef>
              </a:pPr>
              <a:r>
                <a:rPr lang="en-US" b="true" sz="2499" spc="-37">
                  <a:solidFill>
                    <a:srgbClr val="D97433"/>
                  </a:solidFill>
                  <a:latin typeface="Helvetica World Bold"/>
                  <a:ea typeface="Helvetica World Bold"/>
                  <a:cs typeface="Helvetica World Bold"/>
                  <a:sym typeface="Helvetica World Bold"/>
                </a:rPr>
                <a:t>Giải thích của Ốc</a:t>
              </a:r>
            </a:p>
          </p:txBody>
        </p:sp>
        <p:sp>
          <p:nvSpPr>
            <p:cNvPr name="TextBox 17" id="17"/>
            <p:cNvSpPr txBox="true"/>
            <p:nvPr/>
          </p:nvSpPr>
          <p:spPr>
            <a:xfrm rot="0">
              <a:off x="0" y="1060450"/>
              <a:ext cx="5346700" cy="2338917"/>
            </a:xfrm>
            <a:prstGeom prst="rect">
              <a:avLst/>
            </a:prstGeom>
          </p:spPr>
          <p:txBody>
            <a:bodyPr anchor="t" rtlCol="false" tIns="0" lIns="0" bIns="0" rIns="0">
              <a:spAutoFit/>
            </a:bodyPr>
            <a:lstStyle/>
            <a:p>
              <a:pPr algn="l" marL="0" indent="0" lvl="0">
                <a:lnSpc>
                  <a:spcPts val="2800"/>
                </a:lnSpc>
              </a:pPr>
              <a:r>
                <a:rPr lang="en-US" sz="2000" spc="-30" strike="noStrike" u="none">
                  <a:solidFill>
                    <a:srgbClr val="62A8A1"/>
                  </a:solidFill>
                  <a:latin typeface="Helvetica World"/>
                  <a:ea typeface="Helvetica World"/>
                  <a:cs typeface="Helvetica World"/>
                  <a:sym typeface="Helvetica World"/>
                </a:rPr>
                <a:t>Ốc Vặn và Trai đã giải thích cho Cá Chép Con những điều cần biết về cuộc sống dưới nước. Những câu trả lời của họ rất hữu ích cho hành trình khám phá của Cá Chép.</a:t>
              </a:r>
            </a:p>
          </p:txBody>
        </p:sp>
      </p:grpSp>
      <p:sp>
        <p:nvSpPr>
          <p:cNvPr name="Freeform 18" id="18"/>
          <p:cNvSpPr/>
          <p:nvPr/>
        </p:nvSpPr>
        <p:spPr>
          <a:xfrm flipH="false" flipV="false" rot="-3117037">
            <a:off x="16099474" y="7952721"/>
            <a:ext cx="2112604" cy="1859092"/>
          </a:xfrm>
          <a:custGeom>
            <a:avLst/>
            <a:gdLst/>
            <a:ahLst/>
            <a:cxnLst/>
            <a:rect r="r" b="b" t="t" l="l"/>
            <a:pathLst>
              <a:path h="1859092" w="2112604">
                <a:moveTo>
                  <a:pt x="0" y="0"/>
                </a:moveTo>
                <a:lnTo>
                  <a:pt x="2112605" y="0"/>
                </a:lnTo>
                <a:lnTo>
                  <a:pt x="2112605" y="1859092"/>
                </a:lnTo>
                <a:lnTo>
                  <a:pt x="0" y="18590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grpSp>
        <p:nvGrpSpPr>
          <p:cNvPr name="Group 2" id="2"/>
          <p:cNvGrpSpPr/>
          <p:nvPr/>
        </p:nvGrpSpPr>
        <p:grpSpPr>
          <a:xfrm rot="0">
            <a:off x="9296400" y="0"/>
            <a:ext cx="8991600" cy="3352800"/>
            <a:chOff x="0" y="0"/>
            <a:chExt cx="2368158" cy="883042"/>
          </a:xfrm>
        </p:grpSpPr>
        <p:sp>
          <p:nvSpPr>
            <p:cNvPr name="Freeform 3" id="3"/>
            <p:cNvSpPr/>
            <p:nvPr/>
          </p:nvSpPr>
          <p:spPr>
            <a:xfrm flipH="false" flipV="false" rot="0">
              <a:off x="0" y="0"/>
              <a:ext cx="2368158" cy="883042"/>
            </a:xfrm>
            <a:custGeom>
              <a:avLst/>
              <a:gdLst/>
              <a:ahLst/>
              <a:cxnLst/>
              <a:rect r="r" b="b" t="t" l="l"/>
              <a:pathLst>
                <a:path h="883042" w="2368158">
                  <a:moveTo>
                    <a:pt x="0" y="0"/>
                  </a:moveTo>
                  <a:lnTo>
                    <a:pt x="2368158" y="0"/>
                  </a:lnTo>
                  <a:lnTo>
                    <a:pt x="2368158" y="883042"/>
                  </a:lnTo>
                  <a:lnTo>
                    <a:pt x="0" y="883042"/>
                  </a:lnTo>
                  <a:close/>
                </a:path>
              </a:pathLst>
            </a:custGeom>
            <a:solidFill>
              <a:srgbClr val="F5F5F5"/>
            </a:solidFill>
          </p:spPr>
        </p:sp>
        <p:sp>
          <p:nvSpPr>
            <p:cNvPr name="TextBox 4" id="4"/>
            <p:cNvSpPr txBox="true"/>
            <p:nvPr/>
          </p:nvSpPr>
          <p:spPr>
            <a:xfrm>
              <a:off x="0" y="-57150"/>
              <a:ext cx="2368158" cy="940192"/>
            </a:xfrm>
            <a:prstGeom prst="rect">
              <a:avLst/>
            </a:prstGeom>
          </p:spPr>
          <p:txBody>
            <a:bodyPr anchor="ctr" rtlCol="false" tIns="50800" lIns="50800" bIns="50800" rIns="50800"/>
            <a:lstStyle/>
            <a:p>
              <a:pPr algn="ctr">
                <a:lnSpc>
                  <a:spcPts val="2800"/>
                </a:lnSpc>
              </a:pPr>
            </a:p>
          </p:txBody>
        </p:sp>
      </p:grpSp>
      <p:grpSp>
        <p:nvGrpSpPr>
          <p:cNvPr name="Group 5" id="5"/>
          <p:cNvGrpSpPr/>
          <p:nvPr/>
        </p:nvGrpSpPr>
        <p:grpSpPr>
          <a:xfrm rot="0">
            <a:off x="8991600" y="0"/>
            <a:ext cx="9296400" cy="10287000"/>
            <a:chOff x="0" y="0"/>
            <a:chExt cx="1220873" cy="1350966"/>
          </a:xfrm>
        </p:grpSpPr>
        <p:sp>
          <p:nvSpPr>
            <p:cNvPr name="Freeform 6" id="6"/>
            <p:cNvSpPr/>
            <p:nvPr/>
          </p:nvSpPr>
          <p:spPr>
            <a:xfrm flipH="false" flipV="false" rot="0">
              <a:off x="0" y="0"/>
              <a:ext cx="1220873" cy="1350966"/>
            </a:xfrm>
            <a:custGeom>
              <a:avLst/>
              <a:gdLst/>
              <a:ahLst/>
              <a:cxnLst/>
              <a:rect r="r" b="b" t="t" l="l"/>
              <a:pathLst>
                <a:path h="1350966" w="1220873">
                  <a:moveTo>
                    <a:pt x="0" y="0"/>
                  </a:moveTo>
                  <a:lnTo>
                    <a:pt x="1220873" y="0"/>
                  </a:lnTo>
                  <a:lnTo>
                    <a:pt x="1220873" y="1350966"/>
                  </a:lnTo>
                  <a:lnTo>
                    <a:pt x="0" y="1350966"/>
                  </a:lnTo>
                  <a:close/>
                </a:path>
              </a:pathLst>
            </a:custGeom>
            <a:blipFill>
              <a:blip r:embed="rId2"/>
              <a:stretch>
                <a:fillRect l="0" t="-66" r="0" b="-66"/>
              </a:stretch>
            </a:blipFill>
          </p:spPr>
        </p:sp>
      </p:grpSp>
      <p:sp>
        <p:nvSpPr>
          <p:cNvPr name="TextBox 7" id="7"/>
          <p:cNvSpPr txBox="true"/>
          <p:nvPr/>
        </p:nvSpPr>
        <p:spPr>
          <a:xfrm rot="0">
            <a:off x="666750" y="781050"/>
            <a:ext cx="6886575" cy="2108201"/>
          </a:xfrm>
          <a:prstGeom prst="rect">
            <a:avLst/>
          </a:prstGeom>
        </p:spPr>
        <p:txBody>
          <a:bodyPr anchor="t" rtlCol="false" tIns="0" lIns="0" bIns="0" rIns="0">
            <a:spAutoFit/>
          </a:bodyPr>
          <a:lstStyle/>
          <a:p>
            <a:pPr algn="l" marL="0" indent="0" lvl="0">
              <a:lnSpc>
                <a:spcPts val="8000"/>
              </a:lnSpc>
              <a:spcBef>
                <a:spcPct val="0"/>
              </a:spcBef>
            </a:pPr>
            <a:r>
              <a:rPr lang="en-US" sz="8000" strike="noStrike" u="none">
                <a:solidFill>
                  <a:srgbClr val="D97433"/>
                </a:solidFill>
                <a:latin typeface="Times New Roman"/>
                <a:ea typeface="Times New Roman"/>
                <a:cs typeface="Times New Roman"/>
                <a:sym typeface="Times New Roman"/>
              </a:rPr>
              <a:t>Bài học bảo vệ môi trường nước</a:t>
            </a:r>
          </a:p>
        </p:txBody>
      </p:sp>
      <p:sp>
        <p:nvSpPr>
          <p:cNvPr name="TextBox 8" id="8"/>
          <p:cNvSpPr txBox="true"/>
          <p:nvPr/>
        </p:nvSpPr>
        <p:spPr>
          <a:xfrm rot="0">
            <a:off x="666750" y="7807325"/>
            <a:ext cx="6886575" cy="1812925"/>
          </a:xfrm>
          <a:prstGeom prst="rect">
            <a:avLst/>
          </a:prstGeom>
        </p:spPr>
        <p:txBody>
          <a:bodyPr anchor="t" rtlCol="false" tIns="0" lIns="0" bIns="0" rIns="0">
            <a:spAutoFit/>
          </a:bodyPr>
          <a:lstStyle/>
          <a:p>
            <a:pPr algn="l" marL="0" indent="0" lvl="0">
              <a:lnSpc>
                <a:spcPts val="3499"/>
              </a:lnSpc>
            </a:pPr>
            <a:r>
              <a:rPr lang="en-US" sz="2499" spc="-37" strike="noStrike" u="none">
                <a:solidFill>
                  <a:srgbClr val="62A8A1"/>
                </a:solidFill>
                <a:latin typeface="Helvetica World"/>
                <a:ea typeface="Helvetica World"/>
                <a:cs typeface="Helvetica World"/>
                <a:sym typeface="Helvetica World"/>
              </a:rPr>
              <a:t>Qua câu chuyện "Cá Chép Con", trẻ em học được tầm quan trọng của việc </a:t>
            </a:r>
            <a:r>
              <a:rPr lang="en-US" b="true" sz="2499" spc="-37" strike="noStrike" u="none">
                <a:solidFill>
                  <a:srgbClr val="62A8A1"/>
                </a:solidFill>
                <a:latin typeface="Helvetica World Bold"/>
                <a:ea typeface="Helvetica World Bold"/>
                <a:cs typeface="Helvetica World Bold"/>
                <a:sym typeface="Helvetica World Bold"/>
              </a:rPr>
              <a:t>bảo vệ môi trường nước</a:t>
            </a:r>
            <a:r>
              <a:rPr lang="en-US" sz="2499" spc="-37" strike="noStrike" u="none">
                <a:solidFill>
                  <a:srgbClr val="62A8A1"/>
                </a:solidFill>
                <a:latin typeface="Helvetica World"/>
                <a:ea typeface="Helvetica World"/>
                <a:cs typeface="Helvetica World"/>
                <a:sym typeface="Helvetica World"/>
              </a:rPr>
              <a:t> sạch đẹp cho các loài động vật. Hãy luôn nhớ không vứt rác xuống sông, hồ nhé!</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grpSp>
        <p:nvGrpSpPr>
          <p:cNvPr name="Group 2" id="2"/>
          <p:cNvGrpSpPr/>
          <p:nvPr/>
        </p:nvGrpSpPr>
        <p:grpSpPr>
          <a:xfrm rot="0">
            <a:off x="0" y="0"/>
            <a:ext cx="7858125" cy="10287000"/>
            <a:chOff x="0" y="0"/>
            <a:chExt cx="1031988" cy="1350966"/>
          </a:xfrm>
        </p:grpSpPr>
        <p:sp>
          <p:nvSpPr>
            <p:cNvPr name="Freeform 3" id="3"/>
            <p:cNvSpPr/>
            <p:nvPr/>
          </p:nvSpPr>
          <p:spPr>
            <a:xfrm flipH="false" flipV="false" rot="0">
              <a:off x="0" y="0"/>
              <a:ext cx="1031988" cy="1350966"/>
            </a:xfrm>
            <a:custGeom>
              <a:avLst/>
              <a:gdLst/>
              <a:ahLst/>
              <a:cxnLst/>
              <a:rect r="r" b="b" t="t" l="l"/>
              <a:pathLst>
                <a:path h="1350966" w="1031988">
                  <a:moveTo>
                    <a:pt x="0" y="0"/>
                  </a:moveTo>
                  <a:lnTo>
                    <a:pt x="1031988" y="0"/>
                  </a:lnTo>
                  <a:lnTo>
                    <a:pt x="1031988" y="1350966"/>
                  </a:lnTo>
                  <a:lnTo>
                    <a:pt x="0" y="1350966"/>
                  </a:lnTo>
                  <a:close/>
                </a:path>
              </a:pathLst>
            </a:custGeom>
            <a:solidFill>
              <a:srgbClr val="62A8A1"/>
            </a:solidFill>
            <a:ln w="12700">
              <a:solidFill>
                <a:srgbClr val="000000"/>
              </a:solidFill>
            </a:ln>
          </p:spPr>
        </p:sp>
      </p:grpSp>
      <p:grpSp>
        <p:nvGrpSpPr>
          <p:cNvPr name="Group 4" id="4"/>
          <p:cNvGrpSpPr/>
          <p:nvPr/>
        </p:nvGrpSpPr>
        <p:grpSpPr>
          <a:xfrm rot="0">
            <a:off x="1052512" y="666750"/>
            <a:ext cx="5753100" cy="8953500"/>
            <a:chOff x="0" y="0"/>
            <a:chExt cx="814724" cy="1267949"/>
          </a:xfrm>
        </p:grpSpPr>
        <p:sp>
          <p:nvSpPr>
            <p:cNvPr name="Freeform 5" id="5"/>
            <p:cNvSpPr/>
            <p:nvPr/>
          </p:nvSpPr>
          <p:spPr>
            <a:xfrm flipH="false" flipV="false" rot="0">
              <a:off x="0" y="0"/>
              <a:ext cx="814724" cy="1267949"/>
            </a:xfrm>
            <a:custGeom>
              <a:avLst/>
              <a:gdLst/>
              <a:ahLst/>
              <a:cxnLst/>
              <a:rect r="r" b="b" t="t" l="l"/>
              <a:pathLst>
                <a:path h="1267949" w="814724">
                  <a:moveTo>
                    <a:pt x="26914" y="0"/>
                  </a:moveTo>
                  <a:lnTo>
                    <a:pt x="787810" y="0"/>
                  </a:lnTo>
                  <a:cubicBezTo>
                    <a:pt x="802675" y="0"/>
                    <a:pt x="814724" y="12050"/>
                    <a:pt x="814724" y="26914"/>
                  </a:cubicBezTo>
                  <a:lnTo>
                    <a:pt x="814724" y="1241035"/>
                  </a:lnTo>
                  <a:cubicBezTo>
                    <a:pt x="814724" y="1255899"/>
                    <a:pt x="802675" y="1267949"/>
                    <a:pt x="787810" y="1267949"/>
                  </a:cubicBezTo>
                  <a:lnTo>
                    <a:pt x="26914" y="1267949"/>
                  </a:lnTo>
                  <a:cubicBezTo>
                    <a:pt x="12050" y="1267949"/>
                    <a:pt x="0" y="1255899"/>
                    <a:pt x="0" y="1241035"/>
                  </a:cubicBezTo>
                  <a:lnTo>
                    <a:pt x="0" y="26914"/>
                  </a:lnTo>
                  <a:cubicBezTo>
                    <a:pt x="0" y="12050"/>
                    <a:pt x="12050" y="0"/>
                    <a:pt x="26914" y="0"/>
                  </a:cubicBezTo>
                  <a:close/>
                </a:path>
              </a:pathLst>
            </a:custGeom>
            <a:blipFill>
              <a:blip r:embed="rId2"/>
              <a:stretch>
                <a:fillRect l="0" t="-199" r="0" b="-199"/>
              </a:stretch>
            </a:blipFill>
          </p:spPr>
        </p:sp>
      </p:grpSp>
      <p:sp>
        <p:nvSpPr>
          <p:cNvPr name="TextBox 6" id="6"/>
          <p:cNvSpPr txBox="true"/>
          <p:nvPr/>
        </p:nvSpPr>
        <p:spPr>
          <a:xfrm rot="0">
            <a:off x="9296400" y="9001760"/>
            <a:ext cx="8324850" cy="618490"/>
          </a:xfrm>
          <a:prstGeom prst="rect">
            <a:avLst/>
          </a:prstGeom>
        </p:spPr>
        <p:txBody>
          <a:bodyPr anchor="t" rtlCol="false" tIns="0" lIns="0" bIns="0" rIns="0">
            <a:spAutoFit/>
          </a:bodyPr>
          <a:lstStyle/>
          <a:p>
            <a:pPr algn="l" marL="0" indent="0" lvl="0">
              <a:lnSpc>
                <a:spcPts val="4940"/>
              </a:lnSpc>
            </a:pPr>
            <a:r>
              <a:rPr lang="en-US" sz="3800" spc="-57">
                <a:solidFill>
                  <a:srgbClr val="62A8A1"/>
                </a:solidFill>
                <a:latin typeface="Helvetica World"/>
                <a:ea typeface="Helvetica World"/>
                <a:cs typeface="Helvetica World"/>
                <a:sym typeface="Helvetica World"/>
              </a:rPr>
              <a:t>Cảm ơn các con đã tham gia!</a:t>
            </a:r>
          </a:p>
        </p:txBody>
      </p:sp>
      <p:sp>
        <p:nvSpPr>
          <p:cNvPr name="TextBox 7" id="7"/>
          <p:cNvSpPr txBox="true"/>
          <p:nvPr/>
        </p:nvSpPr>
        <p:spPr>
          <a:xfrm rot="0">
            <a:off x="9303759" y="885825"/>
            <a:ext cx="8317491" cy="2056284"/>
          </a:xfrm>
          <a:prstGeom prst="rect">
            <a:avLst/>
          </a:prstGeom>
        </p:spPr>
        <p:txBody>
          <a:bodyPr anchor="t" rtlCol="false" tIns="0" lIns="0" bIns="0" rIns="0">
            <a:spAutoFit/>
          </a:bodyPr>
          <a:lstStyle/>
          <a:p>
            <a:pPr algn="l" marL="0" indent="0" lvl="0">
              <a:lnSpc>
                <a:spcPts val="14956"/>
              </a:lnSpc>
            </a:pPr>
            <a:r>
              <a:rPr lang="en-US" sz="14956" spc="-523">
                <a:solidFill>
                  <a:srgbClr val="D97433"/>
                </a:solidFill>
                <a:latin typeface="Times New Roman"/>
                <a:ea typeface="Times New Roman"/>
                <a:cs typeface="Times New Roman"/>
                <a:sym typeface="Times New Roman"/>
              </a:rPr>
              <a:t>Kết thúc</a:t>
            </a:r>
          </a:p>
        </p:txBody>
      </p:sp>
      <p:sp>
        <p:nvSpPr>
          <p:cNvPr name="Freeform 8" id="8"/>
          <p:cNvSpPr/>
          <p:nvPr/>
        </p:nvSpPr>
        <p:spPr>
          <a:xfrm flipH="false" flipV="false" rot="-3117037">
            <a:off x="5418783" y="7952721"/>
            <a:ext cx="2112604" cy="1859092"/>
          </a:xfrm>
          <a:custGeom>
            <a:avLst/>
            <a:gdLst/>
            <a:ahLst/>
            <a:cxnLst/>
            <a:rect r="r" b="b" t="t" l="l"/>
            <a:pathLst>
              <a:path h="1859092" w="2112604">
                <a:moveTo>
                  <a:pt x="0" y="0"/>
                </a:moveTo>
                <a:lnTo>
                  <a:pt x="2112604" y="0"/>
                </a:lnTo>
                <a:lnTo>
                  <a:pt x="2112604" y="1859092"/>
                </a:lnTo>
                <a:lnTo>
                  <a:pt x="0" y="18590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description>Bài thuyết trình - LÀM QUEN VĂN HỌC</dc:description>
  <dc:identifier>DAG9vMiDZiU</dc:identifier>
  <dcterms:modified xsi:type="dcterms:W3CDTF">2011-08-01T06:04:30Z</dcterms:modified>
  <cp:revision>1</cp:revision>
  <dc:title>Bài thuyết trình - LÀM QUEN VĂN HỌC</dc:title>
</cp:coreProperties>
</file>