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Helvetica World" panose="020B0604020202020204" charset="-128"/>
      <p:regular r:id="rId9"/>
    </p:embeddedFont>
    <p:embeddedFont>
      <p:font typeface="Helvetica World Bold" panose="020B0604020202020204" charset="-128"/>
      <p:regular r:id="rId10"/>
    </p:embeddedFont>
    <p:embeddedFont>
      <p:font typeface="Calibri" panose="020F0502020204030204" pitchFamily="34" charset="0"/>
      <p:regular r:id="rId11"/>
      <p:bold r:id="rId12"/>
      <p:italic r:id="rId13"/>
      <p:boldItalic r:id="rId14"/>
    </p:embeddedFont>
    <p:embeddedFont>
      <p:font typeface="Times New Roman" panose="02020603050405020304" pitchFamily="18"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30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85685" y="-12700"/>
            <a:ext cx="11201400" cy="10299700"/>
            <a:chOff x="0" y="0"/>
            <a:chExt cx="963348" cy="885799"/>
          </a:xfrm>
        </p:grpSpPr>
        <p:sp>
          <p:nvSpPr>
            <p:cNvPr id="3" name="Freeform 3"/>
            <p:cNvSpPr/>
            <p:nvPr/>
          </p:nvSpPr>
          <p:spPr>
            <a:xfrm>
              <a:off x="0" y="0"/>
              <a:ext cx="963348" cy="885799"/>
            </a:xfrm>
            <a:custGeom>
              <a:avLst/>
              <a:gdLst/>
              <a:ahLst/>
              <a:cxnLst/>
              <a:rect l="l" t="t" r="r" b="b"/>
              <a:pathLst>
                <a:path w="963348" h="885799">
                  <a:moveTo>
                    <a:pt x="0" y="0"/>
                  </a:moveTo>
                  <a:lnTo>
                    <a:pt x="963348" y="0"/>
                  </a:lnTo>
                  <a:lnTo>
                    <a:pt x="963348" y="885799"/>
                  </a:lnTo>
                  <a:lnTo>
                    <a:pt x="0" y="885799"/>
                  </a:lnTo>
                  <a:close/>
                </a:path>
              </a:pathLst>
            </a:custGeom>
            <a:solidFill>
              <a:srgbClr val="F2D5A4"/>
            </a:solidFill>
            <a:ln w="12700">
              <a:solidFill>
                <a:srgbClr val="000000"/>
              </a:solidFill>
            </a:ln>
          </p:spPr>
        </p:sp>
      </p:grpSp>
      <p:grpSp>
        <p:nvGrpSpPr>
          <p:cNvPr id="4" name="Group 4"/>
          <p:cNvGrpSpPr/>
          <p:nvPr/>
        </p:nvGrpSpPr>
        <p:grpSpPr>
          <a:xfrm>
            <a:off x="11868150" y="666750"/>
            <a:ext cx="5753100" cy="8953500"/>
            <a:chOff x="0" y="0"/>
            <a:chExt cx="814724" cy="1267949"/>
          </a:xfrm>
        </p:grpSpPr>
        <p:sp>
          <p:nvSpPr>
            <p:cNvPr id="5" name="Freeform 5"/>
            <p:cNvSpPr/>
            <p:nvPr/>
          </p:nvSpPr>
          <p:spPr>
            <a:xfrm>
              <a:off x="0" y="0"/>
              <a:ext cx="814724" cy="1267949"/>
            </a:xfrm>
            <a:custGeom>
              <a:avLst/>
              <a:gdLst/>
              <a:ahLst/>
              <a:cxnLst/>
              <a:rect l="l" t="t" r="r" b="b"/>
              <a:pathLst>
                <a:path w="814724" h="1267949">
                  <a:moveTo>
                    <a:pt x="26914" y="0"/>
                  </a:moveTo>
                  <a:lnTo>
                    <a:pt x="787810" y="0"/>
                  </a:lnTo>
                  <a:cubicBezTo>
                    <a:pt x="802675" y="0"/>
                    <a:pt x="814724" y="12050"/>
                    <a:pt x="814724" y="26914"/>
                  </a:cubicBezTo>
                  <a:lnTo>
                    <a:pt x="814724" y="1241035"/>
                  </a:lnTo>
                  <a:cubicBezTo>
                    <a:pt x="814724" y="1255899"/>
                    <a:pt x="802675" y="1267949"/>
                    <a:pt x="787810" y="1267949"/>
                  </a:cubicBezTo>
                  <a:lnTo>
                    <a:pt x="26914" y="1267949"/>
                  </a:lnTo>
                  <a:cubicBezTo>
                    <a:pt x="12050" y="1267949"/>
                    <a:pt x="0" y="1255899"/>
                    <a:pt x="0" y="1241035"/>
                  </a:cubicBezTo>
                  <a:lnTo>
                    <a:pt x="0" y="26914"/>
                  </a:lnTo>
                  <a:cubicBezTo>
                    <a:pt x="0" y="12050"/>
                    <a:pt x="12050" y="0"/>
                    <a:pt x="26914" y="0"/>
                  </a:cubicBezTo>
                  <a:close/>
                </a:path>
              </a:pathLst>
            </a:custGeom>
            <a:blipFill>
              <a:blip r:embed="rId2"/>
              <a:stretch>
                <a:fillRect t="-199" b="-199"/>
              </a:stretch>
            </a:blipFill>
          </p:spPr>
        </p:sp>
      </p:grpSp>
      <p:sp>
        <p:nvSpPr>
          <p:cNvPr id="6" name="TextBox 6"/>
          <p:cNvSpPr txBox="1"/>
          <p:nvPr/>
        </p:nvSpPr>
        <p:spPr>
          <a:xfrm>
            <a:off x="675380" y="917918"/>
            <a:ext cx="9754495" cy="3951759"/>
          </a:xfrm>
          <a:prstGeom prst="rect">
            <a:avLst/>
          </a:prstGeom>
        </p:spPr>
        <p:txBody>
          <a:bodyPr lIns="0" tIns="0" rIns="0" bIns="0" rtlCol="0" anchor="t">
            <a:spAutoFit/>
          </a:bodyPr>
          <a:lstStyle/>
          <a:p>
            <a:pPr marL="0" lvl="0" indent="0" algn="l">
              <a:lnSpc>
                <a:spcPts val="14956"/>
              </a:lnSpc>
            </a:pPr>
            <a:r>
              <a:rPr lang="en-US" sz="14956" u="none" strike="noStrike" spc="-523">
                <a:solidFill>
                  <a:srgbClr val="D97433"/>
                </a:solidFill>
                <a:latin typeface="Times New Roman"/>
                <a:ea typeface="Times New Roman"/>
                <a:cs typeface="Times New Roman"/>
                <a:sym typeface="Times New Roman"/>
              </a:rPr>
              <a:t>LÀM QUEN VĂN HỌC</a:t>
            </a:r>
          </a:p>
        </p:txBody>
      </p:sp>
      <p:sp>
        <p:nvSpPr>
          <p:cNvPr id="7" name="Freeform 7"/>
          <p:cNvSpPr/>
          <p:nvPr/>
        </p:nvSpPr>
        <p:spPr>
          <a:xfrm rot="-3117037">
            <a:off x="8947742" y="7656091"/>
            <a:ext cx="2112604" cy="1859092"/>
          </a:xfrm>
          <a:custGeom>
            <a:avLst/>
            <a:gdLst/>
            <a:ahLst/>
            <a:cxnLst/>
            <a:rect l="l" t="t" r="r" b="b"/>
            <a:pathLst>
              <a:path w="2112604" h="1859092">
                <a:moveTo>
                  <a:pt x="0" y="0"/>
                </a:moveTo>
                <a:lnTo>
                  <a:pt x="2112604" y="0"/>
                </a:lnTo>
                <a:lnTo>
                  <a:pt x="2112604" y="1859091"/>
                </a:lnTo>
                <a:lnTo>
                  <a:pt x="0" y="18590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457450"/>
            <a:chOff x="0" y="0"/>
            <a:chExt cx="4816593" cy="647230"/>
          </a:xfrm>
        </p:grpSpPr>
        <p:sp>
          <p:nvSpPr>
            <p:cNvPr id="3" name="Freeform 3"/>
            <p:cNvSpPr/>
            <p:nvPr/>
          </p:nvSpPr>
          <p:spPr>
            <a:xfrm>
              <a:off x="0" y="0"/>
              <a:ext cx="4816592" cy="647230"/>
            </a:xfrm>
            <a:custGeom>
              <a:avLst/>
              <a:gdLst/>
              <a:ahLst/>
              <a:cxnLst/>
              <a:rect l="l" t="t" r="r" b="b"/>
              <a:pathLst>
                <a:path w="4816592" h="647230">
                  <a:moveTo>
                    <a:pt x="0" y="0"/>
                  </a:moveTo>
                  <a:lnTo>
                    <a:pt x="4816592" y="0"/>
                  </a:lnTo>
                  <a:lnTo>
                    <a:pt x="4816592" y="647230"/>
                  </a:lnTo>
                  <a:lnTo>
                    <a:pt x="0" y="647230"/>
                  </a:lnTo>
                  <a:close/>
                </a:path>
              </a:pathLst>
            </a:custGeom>
            <a:solidFill>
              <a:srgbClr val="F2D5A4"/>
            </a:solidFill>
          </p:spPr>
        </p:sp>
        <p:sp>
          <p:nvSpPr>
            <p:cNvPr id="4" name="TextBox 4"/>
            <p:cNvSpPr txBox="1"/>
            <p:nvPr/>
          </p:nvSpPr>
          <p:spPr>
            <a:xfrm>
              <a:off x="0" y="-57150"/>
              <a:ext cx="4816593" cy="704380"/>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666750" y="3352800"/>
            <a:ext cx="11201400" cy="6267450"/>
            <a:chOff x="0" y="0"/>
            <a:chExt cx="1471052" cy="823089"/>
          </a:xfrm>
        </p:grpSpPr>
        <p:sp>
          <p:nvSpPr>
            <p:cNvPr id="6" name="Freeform 6"/>
            <p:cNvSpPr/>
            <p:nvPr/>
          </p:nvSpPr>
          <p:spPr>
            <a:xfrm>
              <a:off x="0" y="0"/>
              <a:ext cx="1471052" cy="823089"/>
            </a:xfrm>
            <a:custGeom>
              <a:avLst/>
              <a:gdLst/>
              <a:ahLst/>
              <a:cxnLst/>
              <a:rect l="l" t="t" r="r" b="b"/>
              <a:pathLst>
                <a:path w="1471052" h="823089">
                  <a:moveTo>
                    <a:pt x="13823" y="0"/>
                  </a:moveTo>
                  <a:lnTo>
                    <a:pt x="1457229" y="0"/>
                  </a:lnTo>
                  <a:cubicBezTo>
                    <a:pt x="1460895" y="0"/>
                    <a:pt x="1464411" y="1456"/>
                    <a:pt x="1467004" y="4049"/>
                  </a:cubicBezTo>
                  <a:cubicBezTo>
                    <a:pt x="1469596" y="6641"/>
                    <a:pt x="1471052" y="10157"/>
                    <a:pt x="1471052" y="13823"/>
                  </a:cubicBezTo>
                  <a:lnTo>
                    <a:pt x="1471052" y="809266"/>
                  </a:lnTo>
                  <a:cubicBezTo>
                    <a:pt x="1471052" y="812932"/>
                    <a:pt x="1469596" y="816448"/>
                    <a:pt x="1467004" y="819040"/>
                  </a:cubicBezTo>
                  <a:cubicBezTo>
                    <a:pt x="1464411" y="821632"/>
                    <a:pt x="1460895" y="823089"/>
                    <a:pt x="1457229" y="823089"/>
                  </a:cubicBezTo>
                  <a:lnTo>
                    <a:pt x="13823" y="823089"/>
                  </a:lnTo>
                  <a:cubicBezTo>
                    <a:pt x="10157" y="823089"/>
                    <a:pt x="6641" y="821632"/>
                    <a:pt x="4049" y="819040"/>
                  </a:cubicBezTo>
                  <a:cubicBezTo>
                    <a:pt x="1456" y="816448"/>
                    <a:pt x="0" y="812932"/>
                    <a:pt x="0" y="809266"/>
                  </a:cubicBezTo>
                  <a:lnTo>
                    <a:pt x="0" y="13823"/>
                  </a:lnTo>
                  <a:cubicBezTo>
                    <a:pt x="0" y="10157"/>
                    <a:pt x="1456" y="6641"/>
                    <a:pt x="4049" y="4049"/>
                  </a:cubicBezTo>
                  <a:cubicBezTo>
                    <a:pt x="6641" y="1456"/>
                    <a:pt x="10157" y="0"/>
                    <a:pt x="13823" y="0"/>
                  </a:cubicBezTo>
                  <a:close/>
                </a:path>
              </a:pathLst>
            </a:custGeom>
            <a:blipFill>
              <a:blip r:embed="rId2"/>
              <a:stretch>
                <a:fillRect l="-521" r="-521"/>
              </a:stretch>
            </a:blipFill>
          </p:spPr>
        </p:sp>
      </p:grpSp>
      <p:grpSp>
        <p:nvGrpSpPr>
          <p:cNvPr id="7" name="Group 7"/>
          <p:cNvGrpSpPr/>
          <p:nvPr/>
        </p:nvGrpSpPr>
        <p:grpSpPr>
          <a:xfrm>
            <a:off x="12172950" y="3352800"/>
            <a:ext cx="5448300" cy="6267450"/>
            <a:chOff x="0" y="0"/>
            <a:chExt cx="715512" cy="823089"/>
          </a:xfrm>
        </p:grpSpPr>
        <p:sp>
          <p:nvSpPr>
            <p:cNvPr id="8" name="Freeform 8"/>
            <p:cNvSpPr/>
            <p:nvPr/>
          </p:nvSpPr>
          <p:spPr>
            <a:xfrm>
              <a:off x="0" y="0"/>
              <a:ext cx="715512" cy="823089"/>
            </a:xfrm>
            <a:custGeom>
              <a:avLst/>
              <a:gdLst/>
              <a:ahLst/>
              <a:cxnLst/>
              <a:rect l="l" t="t" r="r" b="b"/>
              <a:pathLst>
                <a:path w="715512" h="823089">
                  <a:moveTo>
                    <a:pt x="28420" y="0"/>
                  </a:moveTo>
                  <a:lnTo>
                    <a:pt x="687092" y="0"/>
                  </a:lnTo>
                  <a:cubicBezTo>
                    <a:pt x="702788" y="0"/>
                    <a:pt x="715512" y="12724"/>
                    <a:pt x="715512" y="28420"/>
                  </a:cubicBezTo>
                  <a:lnTo>
                    <a:pt x="715512" y="794669"/>
                  </a:lnTo>
                  <a:cubicBezTo>
                    <a:pt x="715512" y="802206"/>
                    <a:pt x="712518" y="809435"/>
                    <a:pt x="707188" y="814765"/>
                  </a:cubicBezTo>
                  <a:cubicBezTo>
                    <a:pt x="701858" y="820095"/>
                    <a:pt x="694630" y="823089"/>
                    <a:pt x="687092" y="823089"/>
                  </a:cubicBezTo>
                  <a:lnTo>
                    <a:pt x="28420" y="823089"/>
                  </a:lnTo>
                  <a:cubicBezTo>
                    <a:pt x="12724" y="823089"/>
                    <a:pt x="0" y="810365"/>
                    <a:pt x="0" y="794669"/>
                  </a:cubicBezTo>
                  <a:lnTo>
                    <a:pt x="0" y="28420"/>
                  </a:lnTo>
                  <a:cubicBezTo>
                    <a:pt x="0" y="12724"/>
                    <a:pt x="12724" y="0"/>
                    <a:pt x="28420" y="0"/>
                  </a:cubicBezTo>
                  <a:close/>
                </a:path>
              </a:pathLst>
            </a:custGeom>
            <a:blipFill>
              <a:blip r:embed="rId3"/>
              <a:stretch>
                <a:fillRect t="-103" b="-103"/>
              </a:stretch>
            </a:blipFill>
          </p:spPr>
        </p:sp>
      </p:grpSp>
      <p:sp>
        <p:nvSpPr>
          <p:cNvPr id="9" name="TextBox 9"/>
          <p:cNvSpPr txBox="1"/>
          <p:nvPr/>
        </p:nvSpPr>
        <p:spPr>
          <a:xfrm>
            <a:off x="666750" y="781050"/>
            <a:ext cx="16954500" cy="1098551"/>
          </a:xfrm>
          <a:prstGeom prst="rect">
            <a:avLst/>
          </a:prstGeom>
        </p:spPr>
        <p:txBody>
          <a:bodyPr lIns="0" tIns="0" rIns="0" bIns="0" rtlCol="0" anchor="t">
            <a:spAutoFit/>
          </a:bodyPr>
          <a:lstStyle/>
          <a:p>
            <a:pPr marL="0" lvl="0" indent="0" algn="l">
              <a:lnSpc>
                <a:spcPts val="8000"/>
              </a:lnSpc>
            </a:pPr>
            <a:r>
              <a:rPr lang="en-US" sz="8000" spc="-240">
                <a:solidFill>
                  <a:srgbClr val="D97433"/>
                </a:solidFill>
                <a:latin typeface="Times New Roman"/>
                <a:ea typeface="Times New Roman"/>
                <a:cs typeface="Times New Roman"/>
                <a:sym typeface="Times New Roman"/>
              </a:rPr>
              <a:t>Giới thiệu nhân vật trong câu chuyện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9296400" y="0"/>
            <a:ext cx="8991600" cy="3352800"/>
            <a:chOff x="0" y="0"/>
            <a:chExt cx="2368158" cy="883042"/>
          </a:xfrm>
        </p:grpSpPr>
        <p:sp>
          <p:nvSpPr>
            <p:cNvPr id="3" name="Freeform 3"/>
            <p:cNvSpPr/>
            <p:nvPr/>
          </p:nvSpPr>
          <p:spPr>
            <a:xfrm>
              <a:off x="0" y="0"/>
              <a:ext cx="2368158" cy="883042"/>
            </a:xfrm>
            <a:custGeom>
              <a:avLst/>
              <a:gdLst/>
              <a:ahLst/>
              <a:cxnLst/>
              <a:rect l="l" t="t" r="r" b="b"/>
              <a:pathLst>
                <a:path w="2368158" h="883042">
                  <a:moveTo>
                    <a:pt x="0" y="0"/>
                  </a:moveTo>
                  <a:lnTo>
                    <a:pt x="2368158" y="0"/>
                  </a:lnTo>
                  <a:lnTo>
                    <a:pt x="2368158" y="883042"/>
                  </a:lnTo>
                  <a:lnTo>
                    <a:pt x="0" y="883042"/>
                  </a:lnTo>
                  <a:close/>
                </a:path>
              </a:pathLst>
            </a:custGeom>
            <a:solidFill>
              <a:srgbClr val="F5F5F5"/>
            </a:solidFill>
          </p:spPr>
        </p:sp>
        <p:sp>
          <p:nvSpPr>
            <p:cNvPr id="4" name="TextBox 4"/>
            <p:cNvSpPr txBox="1"/>
            <p:nvPr/>
          </p:nvSpPr>
          <p:spPr>
            <a:xfrm>
              <a:off x="0" y="-57150"/>
              <a:ext cx="2368158" cy="940192"/>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8991600" y="0"/>
            <a:ext cx="9296400" cy="10287000"/>
            <a:chOff x="0" y="0"/>
            <a:chExt cx="1220873" cy="1350966"/>
          </a:xfrm>
        </p:grpSpPr>
        <p:sp>
          <p:nvSpPr>
            <p:cNvPr id="6" name="Freeform 6"/>
            <p:cNvSpPr/>
            <p:nvPr/>
          </p:nvSpPr>
          <p:spPr>
            <a:xfrm>
              <a:off x="0" y="0"/>
              <a:ext cx="1220873" cy="1350966"/>
            </a:xfrm>
            <a:custGeom>
              <a:avLst/>
              <a:gdLst/>
              <a:ahLst/>
              <a:cxnLst/>
              <a:rect l="l" t="t" r="r" b="b"/>
              <a:pathLst>
                <a:path w="1220873" h="1350966">
                  <a:moveTo>
                    <a:pt x="0" y="0"/>
                  </a:moveTo>
                  <a:lnTo>
                    <a:pt x="1220873" y="0"/>
                  </a:lnTo>
                  <a:lnTo>
                    <a:pt x="1220873" y="1350966"/>
                  </a:lnTo>
                  <a:lnTo>
                    <a:pt x="0" y="1350966"/>
                  </a:lnTo>
                  <a:close/>
                </a:path>
              </a:pathLst>
            </a:custGeom>
            <a:blipFill>
              <a:blip r:embed="rId2"/>
              <a:stretch>
                <a:fillRect t="-66" b="-66"/>
              </a:stretch>
            </a:blipFill>
          </p:spPr>
        </p:sp>
      </p:grpSp>
      <p:sp>
        <p:nvSpPr>
          <p:cNvPr id="7" name="TextBox 7"/>
          <p:cNvSpPr txBox="1"/>
          <p:nvPr/>
        </p:nvSpPr>
        <p:spPr>
          <a:xfrm>
            <a:off x="666750" y="781050"/>
            <a:ext cx="6886575" cy="3117851"/>
          </a:xfrm>
          <a:prstGeom prst="rect">
            <a:avLst/>
          </a:prstGeom>
        </p:spPr>
        <p:txBody>
          <a:bodyPr lIns="0" tIns="0" rIns="0" bIns="0" rtlCol="0" anchor="t">
            <a:spAutoFit/>
          </a:bodyPr>
          <a:lstStyle/>
          <a:p>
            <a:pPr marL="0" lvl="0" indent="0" algn="l">
              <a:lnSpc>
                <a:spcPts val="8000"/>
              </a:lnSpc>
              <a:spcBef>
                <a:spcPct val="0"/>
              </a:spcBef>
            </a:pPr>
            <a:r>
              <a:rPr lang="en-US" sz="8000" u="none" strike="noStrike">
                <a:solidFill>
                  <a:srgbClr val="D97433"/>
                </a:solidFill>
                <a:latin typeface="Times New Roman"/>
                <a:ea typeface="Times New Roman"/>
                <a:cs typeface="Times New Roman"/>
                <a:sym typeface="Times New Roman"/>
              </a:rPr>
              <a:t>Hành trình khám phá của Cá Chép Con</a:t>
            </a:r>
          </a:p>
        </p:txBody>
      </p:sp>
      <p:sp>
        <p:nvSpPr>
          <p:cNvPr id="8" name="TextBox 8"/>
          <p:cNvSpPr txBox="1"/>
          <p:nvPr/>
        </p:nvSpPr>
        <p:spPr>
          <a:xfrm>
            <a:off x="666750" y="7883525"/>
            <a:ext cx="6886575" cy="1736725"/>
          </a:xfrm>
          <a:prstGeom prst="rect">
            <a:avLst/>
          </a:prstGeom>
        </p:spPr>
        <p:txBody>
          <a:bodyPr lIns="0" tIns="0" rIns="0" bIns="0" rtlCol="0" anchor="t">
            <a:spAutoFit/>
          </a:bodyPr>
          <a:lstStyle/>
          <a:p>
            <a:pPr marL="0" lvl="0" indent="0" algn="l">
              <a:lnSpc>
                <a:spcPts val="3499"/>
              </a:lnSpc>
            </a:pPr>
            <a:r>
              <a:rPr lang="en-US" sz="2499" u="none" strike="noStrike" spc="-37">
                <a:solidFill>
                  <a:srgbClr val="62A8A1"/>
                </a:solidFill>
                <a:latin typeface="Helvetica World"/>
                <a:ea typeface="Helvetica World"/>
                <a:cs typeface="Helvetica World"/>
                <a:sym typeface="Helvetica World"/>
              </a:rPr>
              <a:t>Cá Chép Con bắt đầu hành trình khám phá một thế giới mới, nơi tìm kiếm bạn bè và sự hiểu biết. Hành trình này là một cuộc phiêu lưu đầy màu sắc và thú vị.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2172950" y="5316715"/>
            <a:ext cx="5448300" cy="4303535"/>
            <a:chOff x="0" y="0"/>
            <a:chExt cx="1175568" cy="928565"/>
          </a:xfrm>
        </p:grpSpPr>
        <p:sp>
          <p:nvSpPr>
            <p:cNvPr id="3" name="Freeform 3"/>
            <p:cNvSpPr/>
            <p:nvPr/>
          </p:nvSpPr>
          <p:spPr>
            <a:xfrm>
              <a:off x="0" y="0"/>
              <a:ext cx="1175568" cy="928565"/>
            </a:xfrm>
            <a:custGeom>
              <a:avLst/>
              <a:gdLst/>
              <a:ahLst/>
              <a:cxnLst/>
              <a:rect l="l" t="t" r="r" b="b"/>
              <a:pathLst>
                <a:path w="1175568" h="928565">
                  <a:moveTo>
                    <a:pt x="28420" y="0"/>
                  </a:moveTo>
                  <a:lnTo>
                    <a:pt x="1147149" y="0"/>
                  </a:lnTo>
                  <a:cubicBezTo>
                    <a:pt x="1154686" y="0"/>
                    <a:pt x="1161915" y="2994"/>
                    <a:pt x="1167244" y="8324"/>
                  </a:cubicBezTo>
                  <a:cubicBezTo>
                    <a:pt x="1172574" y="13654"/>
                    <a:pt x="1175568" y="20882"/>
                    <a:pt x="1175568" y="28420"/>
                  </a:cubicBezTo>
                  <a:lnTo>
                    <a:pt x="1175568" y="900145"/>
                  </a:lnTo>
                  <a:cubicBezTo>
                    <a:pt x="1175568" y="915841"/>
                    <a:pt x="1162845" y="928565"/>
                    <a:pt x="1147149" y="928565"/>
                  </a:cubicBezTo>
                  <a:lnTo>
                    <a:pt x="28420" y="928565"/>
                  </a:lnTo>
                  <a:cubicBezTo>
                    <a:pt x="12724" y="928565"/>
                    <a:pt x="0" y="915841"/>
                    <a:pt x="0" y="900145"/>
                  </a:cubicBezTo>
                  <a:lnTo>
                    <a:pt x="0" y="28420"/>
                  </a:lnTo>
                  <a:cubicBezTo>
                    <a:pt x="0" y="12724"/>
                    <a:pt x="12724" y="0"/>
                    <a:pt x="28420" y="0"/>
                  </a:cubicBezTo>
                  <a:close/>
                </a:path>
              </a:pathLst>
            </a:custGeom>
            <a:blipFill>
              <a:blip r:embed="rId2"/>
              <a:stretch>
                <a:fillRect l="-151" r="-151"/>
              </a:stretch>
            </a:blipFill>
            <a:ln cap="sq">
              <a:noFill/>
              <a:prstDash val="solid"/>
              <a:miter/>
            </a:ln>
          </p:spPr>
        </p:sp>
      </p:grpSp>
      <p:grpSp>
        <p:nvGrpSpPr>
          <p:cNvPr id="4" name="Group 4"/>
          <p:cNvGrpSpPr/>
          <p:nvPr/>
        </p:nvGrpSpPr>
        <p:grpSpPr>
          <a:xfrm>
            <a:off x="12172950" y="666750"/>
            <a:ext cx="5448300" cy="4345165"/>
            <a:chOff x="0" y="0"/>
            <a:chExt cx="1484382" cy="1183834"/>
          </a:xfrm>
        </p:grpSpPr>
        <p:sp>
          <p:nvSpPr>
            <p:cNvPr id="5" name="Freeform 5"/>
            <p:cNvSpPr/>
            <p:nvPr/>
          </p:nvSpPr>
          <p:spPr>
            <a:xfrm>
              <a:off x="0" y="0"/>
              <a:ext cx="1484382" cy="1183835"/>
            </a:xfrm>
            <a:custGeom>
              <a:avLst/>
              <a:gdLst/>
              <a:ahLst/>
              <a:cxnLst/>
              <a:rect l="l" t="t" r="r" b="b"/>
              <a:pathLst>
                <a:path w="1484382" h="1183835">
                  <a:moveTo>
                    <a:pt x="28420" y="0"/>
                  </a:moveTo>
                  <a:lnTo>
                    <a:pt x="1455963" y="0"/>
                  </a:lnTo>
                  <a:cubicBezTo>
                    <a:pt x="1471658" y="0"/>
                    <a:pt x="1484382" y="12724"/>
                    <a:pt x="1484382" y="28420"/>
                  </a:cubicBezTo>
                  <a:lnTo>
                    <a:pt x="1484382" y="1155415"/>
                  </a:lnTo>
                  <a:cubicBezTo>
                    <a:pt x="1484382" y="1171111"/>
                    <a:pt x="1471658" y="1183835"/>
                    <a:pt x="1455963" y="1183835"/>
                  </a:cubicBezTo>
                  <a:lnTo>
                    <a:pt x="28420" y="1183835"/>
                  </a:lnTo>
                  <a:cubicBezTo>
                    <a:pt x="20882" y="1183835"/>
                    <a:pt x="13654" y="1180840"/>
                    <a:pt x="8324" y="1175511"/>
                  </a:cubicBezTo>
                  <a:cubicBezTo>
                    <a:pt x="2994" y="1170181"/>
                    <a:pt x="0" y="1162952"/>
                    <a:pt x="0" y="1155415"/>
                  </a:cubicBezTo>
                  <a:lnTo>
                    <a:pt x="0" y="28420"/>
                  </a:lnTo>
                  <a:cubicBezTo>
                    <a:pt x="0" y="12724"/>
                    <a:pt x="12724" y="0"/>
                    <a:pt x="28420" y="0"/>
                  </a:cubicBezTo>
                  <a:close/>
                </a:path>
              </a:pathLst>
            </a:custGeom>
            <a:blipFill>
              <a:blip r:embed="rId3"/>
              <a:stretch>
                <a:fillRect l="-237" r="-237"/>
              </a:stretch>
            </a:blipFill>
            <a:ln cap="sq">
              <a:noFill/>
              <a:prstDash val="solid"/>
              <a:miter/>
            </a:ln>
          </p:spPr>
        </p:sp>
      </p:grpSp>
      <p:grpSp>
        <p:nvGrpSpPr>
          <p:cNvPr id="6" name="Group 6"/>
          <p:cNvGrpSpPr/>
          <p:nvPr/>
        </p:nvGrpSpPr>
        <p:grpSpPr>
          <a:xfrm>
            <a:off x="666750" y="666750"/>
            <a:ext cx="9763125" cy="3105150"/>
            <a:chOff x="0" y="0"/>
            <a:chExt cx="13017500" cy="4140200"/>
          </a:xfrm>
        </p:grpSpPr>
        <p:sp>
          <p:nvSpPr>
            <p:cNvPr id="7" name="TextBox 7"/>
            <p:cNvSpPr txBox="1"/>
            <p:nvPr/>
          </p:nvSpPr>
          <p:spPr>
            <a:xfrm>
              <a:off x="0" y="38100"/>
              <a:ext cx="13017500" cy="3069167"/>
            </a:xfrm>
            <a:prstGeom prst="rect">
              <a:avLst/>
            </a:prstGeom>
          </p:spPr>
          <p:txBody>
            <a:bodyPr lIns="0" tIns="0" rIns="0" bIns="0" rtlCol="0" anchor="t">
              <a:spAutoFit/>
            </a:bodyPr>
            <a:lstStyle/>
            <a:p>
              <a:pPr marL="0" lvl="0" indent="0" algn="l">
                <a:lnSpc>
                  <a:spcPts val="8800"/>
                </a:lnSpc>
              </a:pPr>
              <a:r>
                <a:rPr lang="en-US" sz="8000" spc="-240">
                  <a:solidFill>
                    <a:srgbClr val="D97433"/>
                  </a:solidFill>
                  <a:latin typeface="Times New Roman"/>
                  <a:ea typeface="Times New Roman"/>
                  <a:cs typeface="Times New Roman"/>
                  <a:sym typeface="Times New Roman"/>
                </a:rPr>
                <a:t>Hành trình của Cá Chép Con</a:t>
              </a:r>
            </a:p>
          </p:txBody>
        </p:sp>
        <p:sp>
          <p:nvSpPr>
            <p:cNvPr id="8" name="TextBox 8"/>
            <p:cNvSpPr txBox="1"/>
            <p:nvPr/>
          </p:nvSpPr>
          <p:spPr>
            <a:xfrm>
              <a:off x="0" y="3571875"/>
              <a:ext cx="13017500" cy="568325"/>
            </a:xfrm>
            <a:prstGeom prst="rect">
              <a:avLst/>
            </a:prstGeom>
          </p:spPr>
          <p:txBody>
            <a:bodyPr lIns="0" tIns="0" rIns="0" bIns="0" rtlCol="0" anchor="t">
              <a:spAutoFit/>
            </a:bodyPr>
            <a:lstStyle/>
            <a:p>
              <a:pPr marL="0" lvl="0" indent="0" algn="l">
                <a:lnSpc>
                  <a:spcPts val="3000"/>
                </a:lnSpc>
                <a:spcBef>
                  <a:spcPct val="0"/>
                </a:spcBef>
              </a:pPr>
              <a:r>
                <a:rPr lang="en-US" sz="2500" b="1" spc="-37">
                  <a:solidFill>
                    <a:srgbClr val="62A8A1"/>
                  </a:solidFill>
                  <a:latin typeface="Helvetica World Bold"/>
                  <a:ea typeface="Helvetica World Bold"/>
                  <a:cs typeface="Helvetica World Bold"/>
                  <a:sym typeface="Helvetica World Bold"/>
                </a:rPr>
                <a:t>Cuộc gặp gỡ với Ếch Xanh và Ốc Vặn</a:t>
              </a:r>
            </a:p>
          </p:txBody>
        </p:sp>
      </p:grpSp>
      <p:sp>
        <p:nvSpPr>
          <p:cNvPr id="9" name="Freeform 9"/>
          <p:cNvSpPr/>
          <p:nvPr/>
        </p:nvSpPr>
        <p:spPr>
          <a:xfrm>
            <a:off x="708153" y="7606302"/>
            <a:ext cx="2112604" cy="1859092"/>
          </a:xfrm>
          <a:custGeom>
            <a:avLst/>
            <a:gdLst/>
            <a:ahLst/>
            <a:cxnLst/>
            <a:rect l="l" t="t" r="r" b="b"/>
            <a:pathLst>
              <a:path w="2112604" h="1859092">
                <a:moveTo>
                  <a:pt x="0" y="0"/>
                </a:moveTo>
                <a:lnTo>
                  <a:pt x="2112604" y="0"/>
                </a:lnTo>
                <a:lnTo>
                  <a:pt x="2112604" y="1859092"/>
                </a:lnTo>
                <a:lnTo>
                  <a:pt x="0" y="18590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extBox 2"/>
          <p:cNvSpPr txBox="1"/>
          <p:nvPr/>
        </p:nvSpPr>
        <p:spPr>
          <a:xfrm>
            <a:off x="17259300" y="9201150"/>
            <a:ext cx="152400" cy="209550"/>
          </a:xfrm>
          <a:prstGeom prst="rect">
            <a:avLst/>
          </a:prstGeom>
        </p:spPr>
        <p:txBody>
          <a:bodyPr wrap="none" lIns="0" tIns="0" rIns="0" bIns="0" rtlCol="0" anchor="t">
            <a:spAutoFit/>
          </a:bodyPr>
          <a:lstStyle/>
          <a:p>
            <a:pPr algn="ctr">
              <a:lnSpc>
                <a:spcPts val="2800"/>
              </a:lnSpc>
              <a:spcBef>
                <a:spcPct val="0"/>
              </a:spcBef>
            </a:pPr>
            <a:r>
              <a:rPr lang="en-US" sz="2000">
                <a:solidFill>
                  <a:srgbClr val="62A8A1"/>
                </a:solidFill>
                <a:latin typeface="Helvetica World"/>
                <a:ea typeface="Helvetica World"/>
                <a:cs typeface="Helvetica World"/>
                <a:sym typeface="Helvetica World"/>
              </a:rPr>
              <a:t>5</a:t>
            </a:r>
          </a:p>
        </p:txBody>
      </p:sp>
      <p:grpSp>
        <p:nvGrpSpPr>
          <p:cNvPr id="3" name="Group 3"/>
          <p:cNvGrpSpPr/>
          <p:nvPr/>
        </p:nvGrpSpPr>
        <p:grpSpPr>
          <a:xfrm>
            <a:off x="666750" y="666750"/>
            <a:ext cx="16954500" cy="8953500"/>
            <a:chOff x="0" y="0"/>
            <a:chExt cx="4465383" cy="2358123"/>
          </a:xfrm>
        </p:grpSpPr>
        <p:sp>
          <p:nvSpPr>
            <p:cNvPr id="4" name="Freeform 4"/>
            <p:cNvSpPr/>
            <p:nvPr/>
          </p:nvSpPr>
          <p:spPr>
            <a:xfrm>
              <a:off x="0" y="0"/>
              <a:ext cx="4465383" cy="2358124"/>
            </a:xfrm>
            <a:custGeom>
              <a:avLst/>
              <a:gdLst/>
              <a:ahLst/>
              <a:cxnLst/>
              <a:rect l="l" t="t" r="r" b="b"/>
              <a:pathLst>
                <a:path w="4465383" h="2358124">
                  <a:moveTo>
                    <a:pt x="20548" y="0"/>
                  </a:moveTo>
                  <a:lnTo>
                    <a:pt x="4444835" y="0"/>
                  </a:lnTo>
                  <a:cubicBezTo>
                    <a:pt x="4456183" y="0"/>
                    <a:pt x="4465383" y="9200"/>
                    <a:pt x="4465383" y="20548"/>
                  </a:cubicBezTo>
                  <a:lnTo>
                    <a:pt x="4465383" y="2337575"/>
                  </a:lnTo>
                  <a:cubicBezTo>
                    <a:pt x="4465383" y="2348924"/>
                    <a:pt x="4456183" y="2358124"/>
                    <a:pt x="4444835" y="2358124"/>
                  </a:cubicBezTo>
                  <a:lnTo>
                    <a:pt x="20548" y="2358124"/>
                  </a:lnTo>
                  <a:cubicBezTo>
                    <a:pt x="9200" y="2358124"/>
                    <a:pt x="0" y="2348924"/>
                    <a:pt x="0" y="2337575"/>
                  </a:cubicBezTo>
                  <a:lnTo>
                    <a:pt x="0" y="20548"/>
                  </a:lnTo>
                  <a:cubicBezTo>
                    <a:pt x="0" y="9200"/>
                    <a:pt x="9200" y="0"/>
                    <a:pt x="20548" y="0"/>
                  </a:cubicBezTo>
                  <a:close/>
                </a:path>
              </a:pathLst>
            </a:custGeom>
            <a:solidFill>
              <a:srgbClr val="F2D5A4"/>
            </a:solidFill>
            <a:ln cap="rnd">
              <a:noFill/>
              <a:prstDash val="solid"/>
              <a:round/>
            </a:ln>
          </p:spPr>
        </p:sp>
        <p:sp>
          <p:nvSpPr>
            <p:cNvPr id="5" name="TextBox 5"/>
            <p:cNvSpPr txBox="1"/>
            <p:nvPr/>
          </p:nvSpPr>
          <p:spPr>
            <a:xfrm>
              <a:off x="0" y="-57150"/>
              <a:ext cx="4465383" cy="2415273"/>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6" name="Group 6"/>
          <p:cNvGrpSpPr/>
          <p:nvPr/>
        </p:nvGrpSpPr>
        <p:grpSpPr>
          <a:xfrm>
            <a:off x="1800225" y="1562100"/>
            <a:ext cx="13249275" cy="2067009"/>
            <a:chOff x="0" y="0"/>
            <a:chExt cx="17665700" cy="2756012"/>
          </a:xfrm>
        </p:grpSpPr>
        <p:sp>
          <p:nvSpPr>
            <p:cNvPr id="7" name="TextBox 7"/>
            <p:cNvSpPr txBox="1"/>
            <p:nvPr/>
          </p:nvSpPr>
          <p:spPr>
            <a:xfrm>
              <a:off x="0" y="-114300"/>
              <a:ext cx="17665700" cy="1731433"/>
            </a:xfrm>
            <a:prstGeom prst="rect">
              <a:avLst/>
            </a:prstGeom>
          </p:spPr>
          <p:txBody>
            <a:bodyPr lIns="0" tIns="0" rIns="0" bIns="0" rtlCol="0" anchor="t">
              <a:spAutoFit/>
            </a:bodyPr>
            <a:lstStyle/>
            <a:p>
              <a:pPr marL="0" lvl="0" indent="0" algn="l">
                <a:lnSpc>
                  <a:spcPts val="10400"/>
                </a:lnSpc>
              </a:pPr>
              <a:r>
                <a:rPr lang="en-US" sz="8000" spc="-240">
                  <a:solidFill>
                    <a:srgbClr val="D97433"/>
                  </a:solidFill>
                  <a:latin typeface="Times New Roman"/>
                  <a:ea typeface="Times New Roman"/>
                  <a:cs typeface="Times New Roman"/>
                  <a:sym typeface="Times New Roman"/>
                </a:rPr>
                <a:t>Cùng nhau khám phá</a:t>
              </a:r>
            </a:p>
          </p:txBody>
        </p:sp>
        <p:sp>
          <p:nvSpPr>
            <p:cNvPr id="8" name="TextBox 8"/>
            <p:cNvSpPr txBox="1"/>
            <p:nvPr/>
          </p:nvSpPr>
          <p:spPr>
            <a:xfrm>
              <a:off x="0" y="2187687"/>
              <a:ext cx="17665700" cy="568325"/>
            </a:xfrm>
            <a:prstGeom prst="rect">
              <a:avLst/>
            </a:prstGeom>
          </p:spPr>
          <p:txBody>
            <a:bodyPr lIns="0" tIns="0" rIns="0" bIns="0" rtlCol="0" anchor="t">
              <a:spAutoFit/>
            </a:bodyPr>
            <a:lstStyle/>
            <a:p>
              <a:pPr marL="0" lvl="0" indent="0" algn="l">
                <a:lnSpc>
                  <a:spcPts val="3000"/>
                </a:lnSpc>
                <a:spcBef>
                  <a:spcPct val="0"/>
                </a:spcBef>
              </a:pPr>
              <a:r>
                <a:rPr lang="en-US" sz="2500" b="1" spc="-37">
                  <a:solidFill>
                    <a:srgbClr val="D97433"/>
                  </a:solidFill>
                  <a:latin typeface="Helvetica World Bold"/>
                  <a:ea typeface="Helvetica World Bold"/>
                  <a:cs typeface="Helvetica World Bold"/>
                  <a:sym typeface="Helvetica World Bold"/>
                </a:rPr>
                <a:t>Khám phá câu chuyện "Cá Chép Con"</a:t>
              </a:r>
            </a:p>
          </p:txBody>
        </p:sp>
      </p:grpSp>
      <p:grpSp>
        <p:nvGrpSpPr>
          <p:cNvPr id="9" name="Group 9"/>
          <p:cNvGrpSpPr/>
          <p:nvPr/>
        </p:nvGrpSpPr>
        <p:grpSpPr>
          <a:xfrm>
            <a:off x="1800225" y="5143500"/>
            <a:ext cx="4308497" cy="2197100"/>
            <a:chOff x="0" y="0"/>
            <a:chExt cx="5744662" cy="2929467"/>
          </a:xfrm>
        </p:grpSpPr>
        <p:sp>
          <p:nvSpPr>
            <p:cNvPr id="10" name="TextBox 10"/>
            <p:cNvSpPr txBox="1"/>
            <p:nvPr/>
          </p:nvSpPr>
          <p:spPr>
            <a:xfrm>
              <a:off x="0" y="0"/>
              <a:ext cx="5744662" cy="533400"/>
            </a:xfrm>
            <a:prstGeom prst="rect">
              <a:avLst/>
            </a:prstGeom>
          </p:spPr>
          <p:txBody>
            <a:bodyPr lIns="0" tIns="0" rIns="0" bIns="0" rtlCol="0" anchor="t">
              <a:spAutoFit/>
            </a:bodyPr>
            <a:lstStyle/>
            <a:p>
              <a:pPr marL="0" lvl="0" indent="0" algn="l">
                <a:lnSpc>
                  <a:spcPts val="2999"/>
                </a:lnSpc>
                <a:spcBef>
                  <a:spcPct val="0"/>
                </a:spcBef>
              </a:pPr>
              <a:r>
                <a:rPr lang="en-US" sz="2499" b="1" spc="-37">
                  <a:solidFill>
                    <a:srgbClr val="D97433"/>
                  </a:solidFill>
                  <a:latin typeface="Helvetica World Bold"/>
                  <a:ea typeface="Helvetica World Bold"/>
                  <a:cs typeface="Helvetica World Bold"/>
                  <a:sym typeface="Helvetica World Bold"/>
                </a:rPr>
                <a:t>Các con vật</a:t>
              </a:r>
            </a:p>
          </p:txBody>
        </p:sp>
        <p:sp>
          <p:nvSpPr>
            <p:cNvPr id="11" name="TextBox 11"/>
            <p:cNvSpPr txBox="1"/>
            <p:nvPr/>
          </p:nvSpPr>
          <p:spPr>
            <a:xfrm>
              <a:off x="0" y="1060450"/>
              <a:ext cx="5744662" cy="1869017"/>
            </a:xfrm>
            <a:prstGeom prst="rect">
              <a:avLst/>
            </a:prstGeom>
          </p:spPr>
          <p:txBody>
            <a:bodyPr lIns="0" tIns="0" rIns="0" bIns="0" rtlCol="0" anchor="t">
              <a:spAutoFit/>
            </a:bodyPr>
            <a:lstStyle/>
            <a:p>
              <a:pPr marL="0" lvl="0" indent="0" algn="l">
                <a:lnSpc>
                  <a:spcPts val="2800"/>
                </a:lnSpc>
              </a:pPr>
              <a:r>
                <a:rPr lang="en-US" sz="2000" u="none" strike="noStrike" spc="-30">
                  <a:solidFill>
                    <a:srgbClr val="62A8A1"/>
                  </a:solidFill>
                  <a:latin typeface="Helvetica World"/>
                  <a:ea typeface="Helvetica World"/>
                  <a:cs typeface="Helvetica World"/>
                  <a:sym typeface="Helvetica World"/>
                </a:rPr>
                <a:t>Trong câu chuyện có những con vật như Cá Chép, Cua, Ếch, Ốc và Trai. Mỗi nhân vật đều có vai trò riêng, tạo nên sự hấp dẫn cho câu chuyện.</a:t>
              </a:r>
            </a:p>
          </p:txBody>
        </p:sp>
      </p:grpSp>
      <p:grpSp>
        <p:nvGrpSpPr>
          <p:cNvPr id="12" name="Group 12"/>
          <p:cNvGrpSpPr/>
          <p:nvPr/>
        </p:nvGrpSpPr>
        <p:grpSpPr>
          <a:xfrm>
            <a:off x="7291388" y="5143500"/>
            <a:ext cx="4010025" cy="2197100"/>
            <a:chOff x="0" y="0"/>
            <a:chExt cx="5346700" cy="2929467"/>
          </a:xfrm>
        </p:grpSpPr>
        <p:sp>
          <p:nvSpPr>
            <p:cNvPr id="13" name="TextBox 13"/>
            <p:cNvSpPr txBox="1"/>
            <p:nvPr/>
          </p:nvSpPr>
          <p:spPr>
            <a:xfrm>
              <a:off x="0" y="0"/>
              <a:ext cx="5346700" cy="533400"/>
            </a:xfrm>
            <a:prstGeom prst="rect">
              <a:avLst/>
            </a:prstGeom>
          </p:spPr>
          <p:txBody>
            <a:bodyPr lIns="0" tIns="0" rIns="0" bIns="0" rtlCol="0" anchor="t">
              <a:spAutoFit/>
            </a:bodyPr>
            <a:lstStyle/>
            <a:p>
              <a:pPr marL="0" lvl="0" indent="0" algn="l">
                <a:lnSpc>
                  <a:spcPts val="2999"/>
                </a:lnSpc>
                <a:spcBef>
                  <a:spcPct val="0"/>
                </a:spcBef>
              </a:pPr>
              <a:r>
                <a:rPr lang="en-US" sz="2499" b="1" spc="-37">
                  <a:solidFill>
                    <a:srgbClr val="D97433"/>
                  </a:solidFill>
                  <a:latin typeface="Helvetica World Bold"/>
                  <a:ea typeface="Helvetica World Bold"/>
                  <a:cs typeface="Helvetica World Bold"/>
                  <a:sym typeface="Helvetica World Bold"/>
                </a:rPr>
                <a:t>Lý do hỏi</a:t>
              </a:r>
            </a:p>
          </p:txBody>
        </p:sp>
        <p:sp>
          <p:nvSpPr>
            <p:cNvPr id="14" name="TextBox 14"/>
            <p:cNvSpPr txBox="1"/>
            <p:nvPr/>
          </p:nvSpPr>
          <p:spPr>
            <a:xfrm>
              <a:off x="0" y="1060450"/>
              <a:ext cx="5346700" cy="1869017"/>
            </a:xfrm>
            <a:prstGeom prst="rect">
              <a:avLst/>
            </a:prstGeom>
          </p:spPr>
          <p:txBody>
            <a:bodyPr lIns="0" tIns="0" rIns="0" bIns="0" rtlCol="0" anchor="t">
              <a:spAutoFit/>
            </a:bodyPr>
            <a:lstStyle/>
            <a:p>
              <a:pPr marL="0" lvl="0" indent="0" algn="l">
                <a:lnSpc>
                  <a:spcPts val="2800"/>
                </a:lnSpc>
              </a:pPr>
              <a:r>
                <a:rPr lang="en-US" sz="2000" u="none" strike="noStrike" spc="-30">
                  <a:solidFill>
                    <a:srgbClr val="62A8A1"/>
                  </a:solidFill>
                  <a:latin typeface="Helvetica World"/>
                  <a:ea typeface="Helvetica World"/>
                  <a:cs typeface="Helvetica World"/>
                  <a:sym typeface="Helvetica World"/>
                </a:rPr>
                <a:t>Cá Chép Con đã đi hỏi mọi người để tìm hiểu về thế giới xung quanh. Điều này giúp các con nâng cao kiến thức và khám phá nhiều điều thú vị.</a:t>
              </a:r>
            </a:p>
          </p:txBody>
        </p:sp>
      </p:grpSp>
      <p:grpSp>
        <p:nvGrpSpPr>
          <p:cNvPr id="15" name="Group 15"/>
          <p:cNvGrpSpPr/>
          <p:nvPr/>
        </p:nvGrpSpPr>
        <p:grpSpPr>
          <a:xfrm>
            <a:off x="12172950" y="5143500"/>
            <a:ext cx="4010025" cy="2549525"/>
            <a:chOff x="0" y="0"/>
            <a:chExt cx="5346700" cy="3399367"/>
          </a:xfrm>
        </p:grpSpPr>
        <p:sp>
          <p:nvSpPr>
            <p:cNvPr id="16" name="TextBox 16"/>
            <p:cNvSpPr txBox="1"/>
            <p:nvPr/>
          </p:nvSpPr>
          <p:spPr>
            <a:xfrm>
              <a:off x="0" y="0"/>
              <a:ext cx="5346700" cy="533400"/>
            </a:xfrm>
            <a:prstGeom prst="rect">
              <a:avLst/>
            </a:prstGeom>
          </p:spPr>
          <p:txBody>
            <a:bodyPr lIns="0" tIns="0" rIns="0" bIns="0" rtlCol="0" anchor="t">
              <a:spAutoFit/>
            </a:bodyPr>
            <a:lstStyle/>
            <a:p>
              <a:pPr marL="0" lvl="0" indent="0" algn="l">
                <a:lnSpc>
                  <a:spcPts val="2999"/>
                </a:lnSpc>
                <a:spcBef>
                  <a:spcPct val="0"/>
                </a:spcBef>
              </a:pPr>
              <a:r>
                <a:rPr lang="en-US" sz="2499" b="1" spc="-37">
                  <a:solidFill>
                    <a:srgbClr val="D97433"/>
                  </a:solidFill>
                  <a:latin typeface="Helvetica World Bold"/>
                  <a:ea typeface="Helvetica World Bold"/>
                  <a:cs typeface="Helvetica World Bold"/>
                  <a:sym typeface="Helvetica World Bold"/>
                </a:rPr>
                <a:t>Giải thích của Ốc</a:t>
              </a:r>
            </a:p>
          </p:txBody>
        </p:sp>
        <p:sp>
          <p:nvSpPr>
            <p:cNvPr id="17" name="TextBox 17"/>
            <p:cNvSpPr txBox="1"/>
            <p:nvPr/>
          </p:nvSpPr>
          <p:spPr>
            <a:xfrm>
              <a:off x="0" y="1060450"/>
              <a:ext cx="5346700" cy="2338917"/>
            </a:xfrm>
            <a:prstGeom prst="rect">
              <a:avLst/>
            </a:prstGeom>
          </p:spPr>
          <p:txBody>
            <a:bodyPr lIns="0" tIns="0" rIns="0" bIns="0" rtlCol="0" anchor="t">
              <a:spAutoFit/>
            </a:bodyPr>
            <a:lstStyle/>
            <a:p>
              <a:pPr marL="0" lvl="0" indent="0" algn="l">
                <a:lnSpc>
                  <a:spcPts val="2800"/>
                </a:lnSpc>
              </a:pPr>
              <a:r>
                <a:rPr lang="en-US" sz="2000" u="none" strike="noStrike" spc="-30">
                  <a:solidFill>
                    <a:srgbClr val="62A8A1"/>
                  </a:solidFill>
                  <a:latin typeface="Helvetica World"/>
                  <a:ea typeface="Helvetica World"/>
                  <a:cs typeface="Helvetica World"/>
                  <a:sym typeface="Helvetica World"/>
                </a:rPr>
                <a:t>Ốc Vặn và Trai đã giải thích cho Cá Chép Con những điều cần biết về cuộc sống dưới nước. Những câu trả lời của họ rất hữu ích cho hành trình khám phá của Cá Chép.</a:t>
              </a:r>
            </a:p>
          </p:txBody>
        </p:sp>
      </p:grpSp>
      <p:sp>
        <p:nvSpPr>
          <p:cNvPr id="18" name="Freeform 18"/>
          <p:cNvSpPr/>
          <p:nvPr/>
        </p:nvSpPr>
        <p:spPr>
          <a:xfrm rot="-3117037">
            <a:off x="16099474" y="7952721"/>
            <a:ext cx="2112604" cy="1859092"/>
          </a:xfrm>
          <a:custGeom>
            <a:avLst/>
            <a:gdLst/>
            <a:ahLst/>
            <a:cxnLst/>
            <a:rect l="l" t="t" r="r" b="b"/>
            <a:pathLst>
              <a:path w="2112604" h="1859092">
                <a:moveTo>
                  <a:pt x="0" y="0"/>
                </a:moveTo>
                <a:lnTo>
                  <a:pt x="2112605" y="0"/>
                </a:lnTo>
                <a:lnTo>
                  <a:pt x="2112605" y="1859092"/>
                </a:lnTo>
                <a:lnTo>
                  <a:pt x="0" y="185909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9296400" y="0"/>
            <a:ext cx="8991600" cy="3352800"/>
            <a:chOff x="0" y="0"/>
            <a:chExt cx="2368158" cy="883042"/>
          </a:xfrm>
        </p:grpSpPr>
        <p:sp>
          <p:nvSpPr>
            <p:cNvPr id="3" name="Freeform 3"/>
            <p:cNvSpPr/>
            <p:nvPr/>
          </p:nvSpPr>
          <p:spPr>
            <a:xfrm>
              <a:off x="0" y="0"/>
              <a:ext cx="2368158" cy="883042"/>
            </a:xfrm>
            <a:custGeom>
              <a:avLst/>
              <a:gdLst/>
              <a:ahLst/>
              <a:cxnLst/>
              <a:rect l="l" t="t" r="r" b="b"/>
              <a:pathLst>
                <a:path w="2368158" h="883042">
                  <a:moveTo>
                    <a:pt x="0" y="0"/>
                  </a:moveTo>
                  <a:lnTo>
                    <a:pt x="2368158" y="0"/>
                  </a:lnTo>
                  <a:lnTo>
                    <a:pt x="2368158" y="883042"/>
                  </a:lnTo>
                  <a:lnTo>
                    <a:pt x="0" y="883042"/>
                  </a:lnTo>
                  <a:close/>
                </a:path>
              </a:pathLst>
            </a:custGeom>
            <a:solidFill>
              <a:srgbClr val="F5F5F5"/>
            </a:solidFill>
          </p:spPr>
        </p:sp>
        <p:sp>
          <p:nvSpPr>
            <p:cNvPr id="4" name="TextBox 4"/>
            <p:cNvSpPr txBox="1"/>
            <p:nvPr/>
          </p:nvSpPr>
          <p:spPr>
            <a:xfrm>
              <a:off x="0" y="-57150"/>
              <a:ext cx="2368158" cy="940192"/>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8991600" y="0"/>
            <a:ext cx="9296400" cy="10287000"/>
            <a:chOff x="0" y="0"/>
            <a:chExt cx="1220873" cy="1350966"/>
          </a:xfrm>
        </p:grpSpPr>
        <p:sp>
          <p:nvSpPr>
            <p:cNvPr id="6" name="Freeform 6"/>
            <p:cNvSpPr/>
            <p:nvPr/>
          </p:nvSpPr>
          <p:spPr>
            <a:xfrm>
              <a:off x="0" y="0"/>
              <a:ext cx="1220873" cy="1350966"/>
            </a:xfrm>
            <a:custGeom>
              <a:avLst/>
              <a:gdLst/>
              <a:ahLst/>
              <a:cxnLst/>
              <a:rect l="l" t="t" r="r" b="b"/>
              <a:pathLst>
                <a:path w="1220873" h="1350966">
                  <a:moveTo>
                    <a:pt x="0" y="0"/>
                  </a:moveTo>
                  <a:lnTo>
                    <a:pt x="1220873" y="0"/>
                  </a:lnTo>
                  <a:lnTo>
                    <a:pt x="1220873" y="1350966"/>
                  </a:lnTo>
                  <a:lnTo>
                    <a:pt x="0" y="1350966"/>
                  </a:lnTo>
                  <a:close/>
                </a:path>
              </a:pathLst>
            </a:custGeom>
            <a:blipFill>
              <a:blip r:embed="rId2"/>
              <a:stretch>
                <a:fillRect t="-66" b="-66"/>
              </a:stretch>
            </a:blipFill>
          </p:spPr>
        </p:sp>
      </p:grpSp>
      <p:sp>
        <p:nvSpPr>
          <p:cNvPr id="7" name="TextBox 7"/>
          <p:cNvSpPr txBox="1"/>
          <p:nvPr/>
        </p:nvSpPr>
        <p:spPr>
          <a:xfrm>
            <a:off x="666750" y="781050"/>
            <a:ext cx="6886575" cy="2108201"/>
          </a:xfrm>
          <a:prstGeom prst="rect">
            <a:avLst/>
          </a:prstGeom>
        </p:spPr>
        <p:txBody>
          <a:bodyPr lIns="0" tIns="0" rIns="0" bIns="0" rtlCol="0" anchor="t">
            <a:spAutoFit/>
          </a:bodyPr>
          <a:lstStyle/>
          <a:p>
            <a:pPr marL="0" lvl="0" indent="0" algn="l">
              <a:lnSpc>
                <a:spcPts val="8000"/>
              </a:lnSpc>
              <a:spcBef>
                <a:spcPct val="0"/>
              </a:spcBef>
            </a:pPr>
            <a:r>
              <a:rPr lang="en-US" sz="8000" u="none" strike="noStrike">
                <a:solidFill>
                  <a:srgbClr val="D97433"/>
                </a:solidFill>
                <a:latin typeface="Times New Roman"/>
                <a:ea typeface="Times New Roman"/>
                <a:cs typeface="Times New Roman"/>
                <a:sym typeface="Times New Roman"/>
              </a:rPr>
              <a:t>Bài học bảo vệ môi trường nước</a:t>
            </a:r>
          </a:p>
        </p:txBody>
      </p:sp>
      <p:sp>
        <p:nvSpPr>
          <p:cNvPr id="8" name="TextBox 8"/>
          <p:cNvSpPr txBox="1"/>
          <p:nvPr/>
        </p:nvSpPr>
        <p:spPr>
          <a:xfrm>
            <a:off x="666750" y="7807325"/>
            <a:ext cx="6886575" cy="1812925"/>
          </a:xfrm>
          <a:prstGeom prst="rect">
            <a:avLst/>
          </a:prstGeom>
        </p:spPr>
        <p:txBody>
          <a:bodyPr lIns="0" tIns="0" rIns="0" bIns="0" rtlCol="0" anchor="t">
            <a:spAutoFit/>
          </a:bodyPr>
          <a:lstStyle/>
          <a:p>
            <a:pPr marL="0" lvl="0" indent="0" algn="l">
              <a:lnSpc>
                <a:spcPts val="3499"/>
              </a:lnSpc>
            </a:pPr>
            <a:r>
              <a:rPr lang="en-US" sz="2499" u="none" strike="noStrike" spc="-37">
                <a:solidFill>
                  <a:srgbClr val="62A8A1"/>
                </a:solidFill>
                <a:latin typeface="Helvetica World"/>
                <a:ea typeface="Helvetica World"/>
                <a:cs typeface="Helvetica World"/>
                <a:sym typeface="Helvetica World"/>
              </a:rPr>
              <a:t>Qua câu chuyện "Cá Chép Con", trẻ em học được tầm quan trọng của việc </a:t>
            </a:r>
            <a:r>
              <a:rPr lang="en-US" sz="2499" b="1" u="none" strike="noStrike" spc="-37">
                <a:solidFill>
                  <a:srgbClr val="62A8A1"/>
                </a:solidFill>
                <a:latin typeface="Helvetica World Bold"/>
                <a:ea typeface="Helvetica World Bold"/>
                <a:cs typeface="Helvetica World Bold"/>
                <a:sym typeface="Helvetica World Bold"/>
              </a:rPr>
              <a:t>bảo vệ môi trường nước</a:t>
            </a:r>
            <a:r>
              <a:rPr lang="en-US" sz="2499" u="none" strike="noStrike" spc="-37">
                <a:solidFill>
                  <a:srgbClr val="62A8A1"/>
                </a:solidFill>
                <a:latin typeface="Helvetica World"/>
                <a:ea typeface="Helvetica World"/>
                <a:cs typeface="Helvetica World"/>
                <a:sym typeface="Helvetica World"/>
              </a:rPr>
              <a:t> sạch đẹp cho các loài động vật. Hãy luôn nhớ không vứt rác xuống sông, hồ nhé!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858125" cy="10287000"/>
            <a:chOff x="0" y="0"/>
            <a:chExt cx="1031988" cy="1350966"/>
          </a:xfrm>
        </p:grpSpPr>
        <p:sp>
          <p:nvSpPr>
            <p:cNvPr id="3" name="Freeform 3"/>
            <p:cNvSpPr/>
            <p:nvPr/>
          </p:nvSpPr>
          <p:spPr>
            <a:xfrm>
              <a:off x="0" y="0"/>
              <a:ext cx="1031988" cy="1350966"/>
            </a:xfrm>
            <a:custGeom>
              <a:avLst/>
              <a:gdLst/>
              <a:ahLst/>
              <a:cxnLst/>
              <a:rect l="l" t="t" r="r" b="b"/>
              <a:pathLst>
                <a:path w="1031988" h="1350966">
                  <a:moveTo>
                    <a:pt x="0" y="0"/>
                  </a:moveTo>
                  <a:lnTo>
                    <a:pt x="1031988" y="0"/>
                  </a:lnTo>
                  <a:lnTo>
                    <a:pt x="1031988" y="1350966"/>
                  </a:lnTo>
                  <a:lnTo>
                    <a:pt x="0" y="1350966"/>
                  </a:lnTo>
                  <a:close/>
                </a:path>
              </a:pathLst>
            </a:custGeom>
            <a:solidFill>
              <a:srgbClr val="62A8A1"/>
            </a:solidFill>
            <a:ln w="12700">
              <a:solidFill>
                <a:srgbClr val="000000"/>
              </a:solidFill>
            </a:ln>
          </p:spPr>
        </p:sp>
      </p:grpSp>
      <p:grpSp>
        <p:nvGrpSpPr>
          <p:cNvPr id="4" name="Group 4"/>
          <p:cNvGrpSpPr/>
          <p:nvPr/>
        </p:nvGrpSpPr>
        <p:grpSpPr>
          <a:xfrm>
            <a:off x="1052512" y="666750"/>
            <a:ext cx="5753100" cy="8953500"/>
            <a:chOff x="0" y="0"/>
            <a:chExt cx="814724" cy="1267949"/>
          </a:xfrm>
        </p:grpSpPr>
        <p:sp>
          <p:nvSpPr>
            <p:cNvPr id="5" name="Freeform 5"/>
            <p:cNvSpPr/>
            <p:nvPr/>
          </p:nvSpPr>
          <p:spPr>
            <a:xfrm>
              <a:off x="0" y="0"/>
              <a:ext cx="814724" cy="1267949"/>
            </a:xfrm>
            <a:custGeom>
              <a:avLst/>
              <a:gdLst/>
              <a:ahLst/>
              <a:cxnLst/>
              <a:rect l="l" t="t" r="r" b="b"/>
              <a:pathLst>
                <a:path w="814724" h="1267949">
                  <a:moveTo>
                    <a:pt x="26914" y="0"/>
                  </a:moveTo>
                  <a:lnTo>
                    <a:pt x="787810" y="0"/>
                  </a:lnTo>
                  <a:cubicBezTo>
                    <a:pt x="802675" y="0"/>
                    <a:pt x="814724" y="12050"/>
                    <a:pt x="814724" y="26914"/>
                  </a:cubicBezTo>
                  <a:lnTo>
                    <a:pt x="814724" y="1241035"/>
                  </a:lnTo>
                  <a:cubicBezTo>
                    <a:pt x="814724" y="1255899"/>
                    <a:pt x="802675" y="1267949"/>
                    <a:pt x="787810" y="1267949"/>
                  </a:cubicBezTo>
                  <a:lnTo>
                    <a:pt x="26914" y="1267949"/>
                  </a:lnTo>
                  <a:cubicBezTo>
                    <a:pt x="12050" y="1267949"/>
                    <a:pt x="0" y="1255899"/>
                    <a:pt x="0" y="1241035"/>
                  </a:cubicBezTo>
                  <a:lnTo>
                    <a:pt x="0" y="26914"/>
                  </a:lnTo>
                  <a:cubicBezTo>
                    <a:pt x="0" y="12050"/>
                    <a:pt x="12050" y="0"/>
                    <a:pt x="26914" y="0"/>
                  </a:cubicBezTo>
                  <a:close/>
                </a:path>
              </a:pathLst>
            </a:custGeom>
            <a:blipFill>
              <a:blip r:embed="rId2"/>
              <a:stretch>
                <a:fillRect t="-199" b="-199"/>
              </a:stretch>
            </a:blipFill>
          </p:spPr>
        </p:sp>
      </p:grpSp>
      <p:sp>
        <p:nvSpPr>
          <p:cNvPr id="6" name="TextBox 6"/>
          <p:cNvSpPr txBox="1"/>
          <p:nvPr/>
        </p:nvSpPr>
        <p:spPr>
          <a:xfrm>
            <a:off x="9296400" y="9001760"/>
            <a:ext cx="8324850" cy="618490"/>
          </a:xfrm>
          <a:prstGeom prst="rect">
            <a:avLst/>
          </a:prstGeom>
        </p:spPr>
        <p:txBody>
          <a:bodyPr lIns="0" tIns="0" rIns="0" bIns="0" rtlCol="0" anchor="t">
            <a:spAutoFit/>
          </a:bodyPr>
          <a:lstStyle/>
          <a:p>
            <a:pPr marL="0" lvl="0" indent="0" algn="l">
              <a:lnSpc>
                <a:spcPts val="4940"/>
              </a:lnSpc>
            </a:pPr>
            <a:r>
              <a:rPr lang="en-US" sz="3800" spc="-57">
                <a:solidFill>
                  <a:srgbClr val="62A8A1"/>
                </a:solidFill>
                <a:latin typeface="Helvetica World"/>
                <a:ea typeface="Helvetica World"/>
                <a:cs typeface="Helvetica World"/>
                <a:sym typeface="Helvetica World"/>
              </a:rPr>
              <a:t>Cảm ơn các con đã tham gia!</a:t>
            </a:r>
          </a:p>
        </p:txBody>
      </p:sp>
      <p:sp>
        <p:nvSpPr>
          <p:cNvPr id="7" name="TextBox 7"/>
          <p:cNvSpPr txBox="1"/>
          <p:nvPr/>
        </p:nvSpPr>
        <p:spPr>
          <a:xfrm>
            <a:off x="9303759" y="885825"/>
            <a:ext cx="8317491" cy="2056284"/>
          </a:xfrm>
          <a:prstGeom prst="rect">
            <a:avLst/>
          </a:prstGeom>
        </p:spPr>
        <p:txBody>
          <a:bodyPr lIns="0" tIns="0" rIns="0" bIns="0" rtlCol="0" anchor="t">
            <a:spAutoFit/>
          </a:bodyPr>
          <a:lstStyle/>
          <a:p>
            <a:pPr marL="0" lvl="0" indent="0" algn="l">
              <a:lnSpc>
                <a:spcPts val="14956"/>
              </a:lnSpc>
            </a:pPr>
            <a:r>
              <a:rPr lang="en-US" sz="14956" spc="-523">
                <a:solidFill>
                  <a:srgbClr val="D97433"/>
                </a:solidFill>
                <a:latin typeface="Times New Roman"/>
                <a:ea typeface="Times New Roman"/>
                <a:cs typeface="Times New Roman"/>
                <a:sym typeface="Times New Roman"/>
              </a:rPr>
              <a:t>Kết thúc</a:t>
            </a:r>
          </a:p>
        </p:txBody>
      </p:sp>
      <p:sp>
        <p:nvSpPr>
          <p:cNvPr id="8" name="Freeform 8"/>
          <p:cNvSpPr/>
          <p:nvPr/>
        </p:nvSpPr>
        <p:spPr>
          <a:xfrm rot="-3117037">
            <a:off x="5418783" y="7952721"/>
            <a:ext cx="2112604" cy="1859092"/>
          </a:xfrm>
          <a:custGeom>
            <a:avLst/>
            <a:gdLst/>
            <a:ahLst/>
            <a:cxnLst/>
            <a:rect l="l" t="t" r="r" b="b"/>
            <a:pathLst>
              <a:path w="2112604" h="1859092">
                <a:moveTo>
                  <a:pt x="0" y="0"/>
                </a:moveTo>
                <a:lnTo>
                  <a:pt x="2112604" y="0"/>
                </a:lnTo>
                <a:lnTo>
                  <a:pt x="2112604" y="1859092"/>
                </a:lnTo>
                <a:lnTo>
                  <a:pt x="0" y="18590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Words>
  <Application>Microsoft Office PowerPoint</Application>
  <PresentationFormat>Custom</PresentationFormat>
  <Paragraphs>19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Helvetica World Bold</vt:lpstr>
      <vt:lpstr>Helvetica World</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thuyết trình - LÀM QUEN VĂN HỌC</dc:title>
  <dc:description>Bài thuyết trình - LÀM QUEN VĂN HỌC</dc:description>
  <cp:lastModifiedBy>Administrator</cp:lastModifiedBy>
  <cp:revision>2</cp:revision>
  <dcterms:created xsi:type="dcterms:W3CDTF">2006-08-16T00:00:00Z</dcterms:created>
  <dcterms:modified xsi:type="dcterms:W3CDTF">2026-01-13T14:21:53Z</dcterms:modified>
  <dc:identifier>DAG9vMiDZiU</dc:identifier>
</cp:coreProperties>
</file>