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5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0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75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2E90-97F3-41CB-9507-C2145D505B8D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D076-E1E8-45EE-8E09-AB99D4F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14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2E90-97F3-41CB-9507-C2145D505B8D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D076-E1E8-45EE-8E09-AB99D4F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4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2E90-97F3-41CB-9507-C2145D505B8D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D076-E1E8-45EE-8E09-AB99D4F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70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2E90-97F3-41CB-9507-C2145D505B8D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D076-E1E8-45EE-8E09-AB99D4F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877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2E90-97F3-41CB-9507-C2145D505B8D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D076-E1E8-45EE-8E09-AB99D4F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277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2E90-97F3-41CB-9507-C2145D505B8D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D076-E1E8-45EE-8E09-AB99D4F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95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2E90-97F3-41CB-9507-C2145D505B8D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D076-E1E8-45EE-8E09-AB99D4F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71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2E90-97F3-41CB-9507-C2145D505B8D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D076-E1E8-45EE-8E09-AB99D4F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87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2E90-97F3-41CB-9507-C2145D505B8D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D076-E1E8-45EE-8E09-AB99D4F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553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2E90-97F3-41CB-9507-C2145D505B8D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D076-E1E8-45EE-8E09-AB99D4F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66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2E90-97F3-41CB-9507-C2145D505B8D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D076-E1E8-45EE-8E09-AB99D4F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603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D2E90-97F3-41CB-9507-C2145D505B8D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6D076-E1E8-45EE-8E09-AB99D4F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66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05891" y="403365"/>
            <a:ext cx="73152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+mj-lt"/>
              </a:rPr>
              <a:t>Chủ đề: Thực vật</a:t>
            </a:r>
            <a:endParaRPr lang="vi-VN" sz="4000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vi-VN" b="1" dirty="0">
                <a:latin typeface="+mj-lt"/>
              </a:rPr>
              <a:t>Đề tài: Khám phá quả</a:t>
            </a:r>
            <a:r>
              <a:rPr lang="en-US" b="1" dirty="0">
                <a:latin typeface="+mj-lt"/>
              </a:rPr>
              <a:t> cam</a:t>
            </a:r>
            <a:endParaRPr lang="vi-VN" dirty="0">
              <a:latin typeface="+mj-lt"/>
            </a:endParaRPr>
          </a:p>
          <a:p>
            <a:pPr algn="ctr"/>
            <a:r>
              <a:rPr lang="vi-VN" b="1" dirty="0">
                <a:latin typeface="+mj-lt"/>
              </a:rPr>
              <a:t>Đối tượng: Trẻ 3 – 4 tuổi</a:t>
            </a:r>
            <a:endParaRPr lang="en-US" b="1" dirty="0">
              <a:latin typeface="+mj-lt"/>
            </a:endParaRPr>
          </a:p>
          <a:p>
            <a:endParaRPr lang="vi-VN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05891" y="1866640"/>
            <a:ext cx="88213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I/ </a:t>
            </a:r>
            <a:r>
              <a:rPr lang="vi-VN" b="1" dirty="0">
                <a:latin typeface="+mj-lt"/>
              </a:rPr>
              <a:t>Mục đích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</a:p>
          <a:p>
            <a:pPr marL="285750" indent="-285750">
              <a:buFontTx/>
              <a:buChar char="-"/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Trẻ nhận biết tên gọi và một số đặc điểm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quả cam</a:t>
            </a:r>
          </a:p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ích lợi 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đối với sức khoẻ.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ngửi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cam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</a:p>
          <a:p>
            <a:pPr marL="285750" indent="-285750">
              <a:buFontTx/>
              <a:buChar char="-"/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Trẻ hứng thú tham gia vào các hoạt động cùng cô.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Trẻ thích ăn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cơ thể khoẻ mạnh.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61676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46367" y="561820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379" y="1340122"/>
            <a:ext cx="2695335" cy="3597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727" y="2694755"/>
            <a:ext cx="2899989" cy="326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7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77491" y="834471"/>
            <a:ext cx="687185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+mj-lt"/>
              </a:rPr>
              <a:t>II. Chuẩn bị</a:t>
            </a:r>
            <a:endParaRPr lang="vi-VN" dirty="0">
              <a:latin typeface="+mj-lt"/>
            </a:endParaRPr>
          </a:p>
          <a:p>
            <a:r>
              <a:rPr lang="en-US" b="1" i="1" dirty="0">
                <a:latin typeface="+mj-lt"/>
              </a:rPr>
              <a:t>	1. </a:t>
            </a:r>
            <a:r>
              <a:rPr lang="en-US" b="1" i="1" dirty="0" err="1">
                <a:latin typeface="+mj-lt"/>
              </a:rPr>
              <a:t>Giáo</a:t>
            </a:r>
            <a:r>
              <a:rPr lang="en-US" b="1" i="1" dirty="0">
                <a:latin typeface="+mj-lt"/>
              </a:rPr>
              <a:t> </a:t>
            </a:r>
            <a:r>
              <a:rPr lang="en-US" b="1" i="1" dirty="0" err="1">
                <a:latin typeface="+mj-lt"/>
              </a:rPr>
              <a:t>viên</a:t>
            </a:r>
            <a:endParaRPr lang="en-US" dirty="0">
              <a:latin typeface="+mj-lt"/>
            </a:endParaRP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2.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3.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0647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37508" y="641958"/>
            <a:ext cx="6830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AutoNum type="arabicPeriod"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(3-5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KARAOKE Quả Gì Mà Chua Chua Thế ♫ Nhạc Thiếu Nhi Có Lời Karaoke Bé Hát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59179" y="1930247"/>
            <a:ext cx="6386947" cy="382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5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8012" y="588818"/>
            <a:ext cx="6048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2.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(7-10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252" y="1823966"/>
            <a:ext cx="4738254" cy="2914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29" r="15002" b="10908"/>
          <a:stretch/>
        </p:blipFill>
        <p:spPr>
          <a:xfrm>
            <a:off x="6910034" y="2685011"/>
            <a:ext cx="3188564" cy="37407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900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24" y="1695636"/>
            <a:ext cx="4415246" cy="34667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03566" y="4215631"/>
            <a:ext cx="1576763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Cam </a:t>
            </a:r>
            <a:r>
              <a:rPr lang="en-US" sz="2400" b="1" dirty="0" err="1">
                <a:solidFill>
                  <a:srgbClr val="FF0000"/>
                </a:solidFill>
              </a:rPr>
              <a:t>vàng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093" y="2795194"/>
            <a:ext cx="5617028" cy="34956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34992" y="5713505"/>
            <a:ext cx="1506583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Cam </a:t>
            </a:r>
            <a:r>
              <a:rPr lang="en-US" sz="2400" b="1" dirty="0" err="1">
                <a:solidFill>
                  <a:srgbClr val="FF0000"/>
                </a:solidFill>
              </a:rPr>
              <a:t>sành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2403566" y="439162"/>
            <a:ext cx="2664822" cy="628743"/>
          </a:xfrm>
          <a:prstGeom prst="wedgeRoundRectCallout">
            <a:avLst>
              <a:gd name="adj1" fmla="val -53949"/>
              <a:gd name="adj2" fmla="val 138094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Đây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quả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gì</a:t>
            </a: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6413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68"/>
          <a:stretch/>
        </p:blipFill>
        <p:spPr>
          <a:xfrm>
            <a:off x="-1" y="7996"/>
            <a:ext cx="12192001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50000"/>
          <a:stretch/>
        </p:blipFill>
        <p:spPr>
          <a:xfrm>
            <a:off x="1596384" y="1030196"/>
            <a:ext cx="6716485" cy="2595717"/>
          </a:xfrm>
          <a:prstGeom prst="rect">
            <a:avLst/>
          </a:prstGeom>
        </p:spPr>
      </p:pic>
      <p:sp>
        <p:nvSpPr>
          <p:cNvPr id="26" name="Rounded Rectangular Callout 25"/>
          <p:cNvSpPr/>
          <p:nvPr/>
        </p:nvSpPr>
        <p:spPr>
          <a:xfrm>
            <a:off x="320425" y="213106"/>
            <a:ext cx="2664822" cy="628743"/>
          </a:xfrm>
          <a:prstGeom prst="wedgeRoundRectCallout">
            <a:avLst>
              <a:gd name="adj1" fmla="val -53949"/>
              <a:gd name="adj2" fmla="val 138094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Đây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cái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gì</a:t>
            </a: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7" name="Down Arrow 26"/>
          <p:cNvSpPr/>
          <p:nvPr/>
        </p:nvSpPr>
        <p:spPr>
          <a:xfrm rot="17709493">
            <a:off x="1702840" y="1477344"/>
            <a:ext cx="393658" cy="96665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 rot="19198372">
            <a:off x="6768749" y="646610"/>
            <a:ext cx="393658" cy="96665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t="-2126" r="50628" b="53922"/>
          <a:stretch/>
        </p:blipFill>
        <p:spPr>
          <a:xfrm>
            <a:off x="3388400" y="3854716"/>
            <a:ext cx="3577178" cy="2583484"/>
          </a:xfrm>
          <a:prstGeom prst="rect">
            <a:avLst/>
          </a:prstGeom>
        </p:spPr>
      </p:pic>
      <p:sp>
        <p:nvSpPr>
          <p:cNvPr id="30" name="Rounded Rectangular Callout 29"/>
          <p:cNvSpPr/>
          <p:nvPr/>
        </p:nvSpPr>
        <p:spPr>
          <a:xfrm>
            <a:off x="395185" y="3991614"/>
            <a:ext cx="2823846" cy="628743"/>
          </a:xfrm>
          <a:prstGeom prst="wedgeRoundRectCallout">
            <a:avLst>
              <a:gd name="adj1" fmla="val 48502"/>
              <a:gd name="adj2" fmla="val 117319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Qủa</a:t>
            </a:r>
            <a:r>
              <a:rPr lang="en-US" sz="2800" dirty="0">
                <a:solidFill>
                  <a:srgbClr val="FF0000"/>
                </a:solidFill>
              </a:rPr>
              <a:t> cam </a:t>
            </a:r>
            <a:r>
              <a:rPr lang="en-US" sz="2800" dirty="0" err="1">
                <a:solidFill>
                  <a:srgbClr val="FF0000"/>
                </a:solidFill>
              </a:rPr>
              <a:t>hình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gì</a:t>
            </a: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9" t="57693" r="4153"/>
          <a:stretch/>
        </p:blipFill>
        <p:spPr>
          <a:xfrm>
            <a:off x="7172172" y="3981907"/>
            <a:ext cx="2763344" cy="2456293"/>
          </a:xfrm>
          <a:prstGeom prst="rect">
            <a:avLst/>
          </a:prstGeom>
        </p:spPr>
      </p:pic>
      <p:sp>
        <p:nvSpPr>
          <p:cNvPr id="32" name="Down Arrow 31"/>
          <p:cNvSpPr/>
          <p:nvPr/>
        </p:nvSpPr>
        <p:spPr>
          <a:xfrm rot="4085566">
            <a:off x="9109248" y="4137031"/>
            <a:ext cx="393658" cy="96665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/>
          <p:cNvSpPr/>
          <p:nvPr/>
        </p:nvSpPr>
        <p:spPr>
          <a:xfrm rot="14707025">
            <a:off x="5279074" y="2760664"/>
            <a:ext cx="393658" cy="96665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ular Callout 33"/>
          <p:cNvSpPr/>
          <p:nvPr/>
        </p:nvSpPr>
        <p:spPr>
          <a:xfrm>
            <a:off x="8151224" y="2242366"/>
            <a:ext cx="3819042" cy="1311745"/>
          </a:xfrm>
          <a:prstGeom prst="wedgeRoundRectCallout">
            <a:avLst>
              <a:gd name="adj1" fmla="val 21292"/>
              <a:gd name="adj2" fmla="val -13299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Qủa</a:t>
            </a:r>
            <a:r>
              <a:rPr lang="en-US" sz="2800" dirty="0">
                <a:solidFill>
                  <a:srgbClr val="FF0000"/>
                </a:solidFill>
              </a:rPr>
              <a:t> cam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mùi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không</a:t>
            </a:r>
            <a:r>
              <a:rPr lang="en-US" sz="2800" dirty="0">
                <a:solidFill>
                  <a:srgbClr val="FF0000"/>
                </a:solidFill>
              </a:rPr>
              <a:t>?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</a:rPr>
              <a:t>mùi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như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thế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nào</a:t>
            </a: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8172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0" grpId="0" animBg="1"/>
      <p:bldP spid="32" grpId="0" animBg="1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1293172"/>
            <a:ext cx="71606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–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(3 - 5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“Ai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223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193" y="896393"/>
            <a:ext cx="3692435" cy="27693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379" y="482387"/>
            <a:ext cx="3605348" cy="2704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751" y="3429000"/>
            <a:ext cx="3605348" cy="26321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919" y="3847013"/>
            <a:ext cx="3577586" cy="26321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09644" y="205581"/>
            <a:ext cx="5577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78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2" r="6104"/>
          <a:stretch/>
        </p:blipFill>
        <p:spPr>
          <a:xfrm>
            <a:off x="1619796" y="1323038"/>
            <a:ext cx="4676502" cy="2943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619796" y="1339907"/>
            <a:ext cx="1384663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Vitamin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t="29538" r="38961" b="18027"/>
          <a:stretch/>
        </p:blipFill>
        <p:spPr>
          <a:xfrm>
            <a:off x="6200503" y="3176073"/>
            <a:ext cx="4702629" cy="29652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0034" y="391886"/>
            <a:ext cx="4711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65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1600</TotalTime>
  <Words>498</Words>
  <Application>Microsoft Office PowerPoint</Application>
  <PresentationFormat>Widescreen</PresentationFormat>
  <Paragraphs>52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Lenovo</cp:lastModifiedBy>
  <cp:revision>26</cp:revision>
  <dcterms:created xsi:type="dcterms:W3CDTF">2023-10-14T12:26:06Z</dcterms:created>
  <dcterms:modified xsi:type="dcterms:W3CDTF">2026-03-12T15:40:28Z</dcterms:modified>
</cp:coreProperties>
</file>