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74" r:id="rId3"/>
    <p:sldId id="278" r:id="rId4"/>
    <p:sldId id="268" r:id="rId5"/>
    <p:sldId id="264" r:id="rId6"/>
    <p:sldId id="266" r:id="rId7"/>
    <p:sldId id="263" r:id="rId8"/>
    <p:sldId id="280" r:id="rId9"/>
    <p:sldId id="284" r:id="rId10"/>
    <p:sldId id="289" r:id="rId11"/>
    <p:sldId id="290" r:id="rId12"/>
    <p:sldId id="291" r:id="rId13"/>
    <p:sldId id="293" r:id="rId14"/>
    <p:sldId id="295" r:id="rId15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FFFF"/>
    <a:srgbClr val="000066"/>
    <a:srgbClr val="0000CC"/>
    <a:srgbClr val="00FF00"/>
    <a:srgbClr val="00CC00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0"/>
    <p:restoredTop sz="81008"/>
  </p:normalViewPr>
  <p:slideViewPr>
    <p:cSldViewPr showGuides="1">
      <p:cViewPr varScale="1">
        <p:scale>
          <a:sx n="90" d="100"/>
          <a:sy n="90" d="100"/>
        </p:scale>
        <p:origin x="18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99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2052" name="Picture 3" descr="D:\4ee16933ee8154ecc3025b99153a44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Rectangle 5"/>
          <p:cNvSpPr/>
          <p:nvPr/>
        </p:nvSpPr>
        <p:spPr>
          <a:xfrm>
            <a:off x="2209800" y="0"/>
            <a:ext cx="4572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BUÔN HỒ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313" y="1143000"/>
            <a:ext cx="1501775" cy="147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4514850" y="2819400"/>
            <a:ext cx="185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6" name="Rectangle 8"/>
          <p:cNvSpPr/>
          <p:nvPr/>
        </p:nvSpPr>
        <p:spPr>
          <a:xfrm>
            <a:off x="152400" y="2895600"/>
            <a:ext cx="8077200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LÀM QUEN VĂN HỌC</a:t>
            </a:r>
          </a:p>
          <a:p>
            <a:pPr>
              <a:lnSpc>
                <a:spcPct val="150000"/>
              </a:lnSpc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Đề t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:Thơ ‘Nắng b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 mùa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Giáo viên: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Thị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pPr>
              <a:lnSpc>
                <a:spcPct val="150000"/>
              </a:lnSpc>
            </a:pPr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素材天下 sucaitianxia.com-eps1209-2 [Converted].png"/>
          <p:cNvPicPr>
            <a:picLocks noGrp="1" noChangeAspect="1"/>
          </p:cNvPicPr>
          <p:nvPr/>
        </p:nvPicPr>
        <p:blipFill>
          <a:blip r:embed="rId2"/>
          <a:srcRect l="11201" t="23334" r="11177" b="23334"/>
          <a:stretch>
            <a:fillRect/>
          </a:stretch>
        </p:blipFill>
        <p:spPr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AutoShape 3"/>
          <p:cNvSpPr/>
          <p:nvPr/>
        </p:nvSpPr>
        <p:spPr>
          <a:xfrm>
            <a:off x="2514600" y="685800"/>
            <a:ext cx="5486400" cy="2209800"/>
          </a:xfrm>
          <a:prstGeom prst="cloudCallout">
            <a:avLst>
              <a:gd name="adj1" fmla="val -15625"/>
              <a:gd name="adj2" fmla="val 11644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4191000" y="1219200"/>
            <a:ext cx="32766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3300"/>
                </a:solidFill>
                <a:latin typeface="Arial" panose="020B0604020202020204" pitchFamily="34" charset="0"/>
              </a:rPr>
              <a:t>Mùa xuân ánh nắng như thế nào?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shutterstock_9797119 [Converted]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92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AutoShape 3"/>
          <p:cNvSpPr/>
          <p:nvPr/>
        </p:nvSpPr>
        <p:spPr>
          <a:xfrm>
            <a:off x="2362200" y="0"/>
            <a:ext cx="5029200" cy="2438400"/>
          </a:xfrm>
          <a:prstGeom prst="wedgeEllipseCallout">
            <a:avLst>
              <a:gd name="adj1" fmla="val 10731"/>
              <a:gd name="adj2" fmla="val 130532"/>
            </a:avLst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3316" name="Text Box 4"/>
          <p:cNvSpPr txBox="1"/>
          <p:nvPr/>
        </p:nvSpPr>
        <p:spPr>
          <a:xfrm>
            <a:off x="4022725" y="569913"/>
            <a:ext cx="283527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3300"/>
                </a:solidFill>
                <a:latin typeface="Arial" panose="020B0604020202020204" pitchFamily="34" charset="0"/>
              </a:rPr>
              <a:t>Còn ánh nắng của mùa thu thì sao?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AutoShape 3"/>
          <p:cNvSpPr/>
          <p:nvPr/>
        </p:nvSpPr>
        <p:spPr>
          <a:xfrm>
            <a:off x="4495800" y="0"/>
            <a:ext cx="4876800" cy="2057400"/>
          </a:xfrm>
          <a:prstGeom prst="cloudCallout">
            <a:avLst>
              <a:gd name="adj1" fmla="val -39713"/>
              <a:gd name="adj2" fmla="val 14482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4340" name="Text Box 4"/>
          <p:cNvSpPr txBox="1"/>
          <p:nvPr/>
        </p:nvSpPr>
        <p:spPr>
          <a:xfrm>
            <a:off x="5181600" y="609600"/>
            <a:ext cx="336867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3300"/>
                </a:solidFill>
                <a:latin typeface="Arial" panose="020B0604020202020204" pitchFamily="34" charset="0"/>
              </a:rPr>
              <a:t>Các con có nhận xét gì về ánh nắng của mùa đông?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Rectangle 6"/>
          <p:cNvSpPr/>
          <p:nvPr/>
        </p:nvSpPr>
        <p:spPr>
          <a:xfrm>
            <a:off x="304800" y="2274888"/>
            <a:ext cx="10591800" cy="218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  <a:p>
            <a:r>
              <a:rPr lang="vi-VN" altLang="x-none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b</a:t>
            </a:r>
            <a:r>
              <a:rPr lang="vi-VN" altLang="x-none" sz="32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cho chúng ta thấy một năm có 4 mùa: xuân, hè, thu, đông. Khi thời tiết chuyển mùa các con nhớ mặc quần áo phù hợp với từng mùa nhé</a:t>
            </a:r>
            <a:r>
              <a:rPr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pic>
        <p:nvPicPr>
          <p:cNvPr id="3075" name="Picture 2" descr="D:\images (3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97713"/>
          </a:xfrm>
          <a:ln/>
        </p:spPr>
      </p:pic>
      <p:sp>
        <p:nvSpPr>
          <p:cNvPr id="5" name="Rectangle 4"/>
          <p:cNvSpPr/>
          <p:nvPr/>
        </p:nvSpPr>
        <p:spPr>
          <a:xfrm>
            <a:off x="381000" y="2057400"/>
            <a:ext cx="73152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buAutoNum type="arabicPeriod"/>
            </a:pP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Ổn định tổ chức, gây hứng thú:</a:t>
            </a:r>
          </a:p>
          <a:p>
            <a:pPr marL="514350" indent="-514350">
              <a:buNone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 Cô v</a:t>
            </a: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trẻ hát b</a:t>
            </a: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 hát: “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Nắng sớm</a:t>
            </a:r>
            <a:r>
              <a:rPr lang="vi-VN" altLang="x-non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  <a:endParaRPr lang="vi-VN" altLang="x-none" sz="32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DD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08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2"/>
          <p:cNvSpPr/>
          <p:nvPr/>
        </p:nvSpPr>
        <p:spPr>
          <a:xfrm>
            <a:off x="2286000" y="457200"/>
            <a:ext cx="4572000" cy="3446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bốn mùa</a:t>
            </a:r>
          </a:p>
          <a:p>
            <a:endParaRPr dirty="0">
              <a:latin typeface="Arial" panose="020B0604020202020204" pitchFamily="34" charset="0"/>
            </a:endParaRPr>
          </a:p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Dịu d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v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nhẹ nh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l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chị nắng xuân</a:t>
            </a:r>
          </a:p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Hung hăng hay giận giữ</a:t>
            </a:r>
          </a:p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ánh nắng mùa hè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Rectangle 3"/>
          <p:cNvSpPr/>
          <p:nvPr/>
        </p:nvSpPr>
        <p:spPr>
          <a:xfrm>
            <a:off x="2286000" y="3733800"/>
            <a:ext cx="4572000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hoe như muốn khóc</a:t>
            </a:r>
          </a:p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ai khác nắng thu</a:t>
            </a:r>
          </a:p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Mùa đông khóc hu hu</a:t>
            </a:r>
          </a:p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Bởi vì không có nắng.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-TG:Mai Anh Đức -</a:t>
            </a:r>
            <a:endParaRPr lang="vi-VN" alt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3581400" cy="715963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sz="4000" dirty="0"/>
          </a:p>
        </p:txBody>
      </p:sp>
      <p:pic>
        <p:nvPicPr>
          <p:cNvPr id="6147" name="Picture 3" descr="Những hình ảnh thiên nhiên tuyệt đẹp và ấm áp khi mùa xuân đế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0772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 Box 4" descr="1"/>
          <p:cNvSpPr txBox="1"/>
          <p:nvPr/>
        </p:nvSpPr>
        <p:spPr>
          <a:xfrm>
            <a:off x="1219200" y="1027113"/>
            <a:ext cx="3429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sz="2400" dirty="0">
                <a:solidFill>
                  <a:srgbClr val="CC0000"/>
                </a:solidFill>
                <a:latin typeface="Times New Roman" panose="02020603050405020304" pitchFamily="18" charset="0"/>
              </a:rPr>
              <a:t>Dịu </a:t>
            </a:r>
            <a:r>
              <a:rPr sz="2800" dirty="0">
                <a:solidFill>
                  <a:srgbClr val="CC0000"/>
                </a:solidFill>
                <a:latin typeface="Times New Roman" panose="02020603050405020304" pitchFamily="18" charset="0"/>
              </a:rPr>
              <a:t>dàng và nhẹ nhàng</a:t>
            </a:r>
          </a:p>
          <a:p>
            <a:pPr algn="l"/>
            <a:r>
              <a:rPr sz="2800" dirty="0">
                <a:solidFill>
                  <a:srgbClr val="CC0000"/>
                </a:solidFill>
                <a:latin typeface="Times New Roman" panose="02020603050405020304" pitchFamily="18" charset="0"/>
              </a:rPr>
              <a:t>Vẫn là chị nắng xuân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7172" name="Picture 5" descr="1461458177-du-bao-thoi-tiet-ngay-932016-co-noi-co-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80772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Text Box 6" descr="1"/>
          <p:cNvSpPr txBox="1"/>
          <p:nvPr/>
        </p:nvSpPr>
        <p:spPr>
          <a:xfrm>
            <a:off x="762000" y="4876800"/>
            <a:ext cx="3810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Hung hăng hay giận giữ</a:t>
            </a:r>
          </a:p>
          <a:p>
            <a:pPr algn="l"/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Là ánh nắng mùa hè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sp>
        <p:nvSpPr>
          <p:cNvPr id="8196" name="AutoShape 5" descr="hinh-anh-thien-nhien-mua-thu-dep-me-hon-so-12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8197" name="Picture 7" descr="hinh-anh-thien-nhien-mua-thu-dep-me-hon-so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82296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Text Box 10" descr="1"/>
          <p:cNvSpPr txBox="1"/>
          <p:nvPr/>
        </p:nvSpPr>
        <p:spPr>
          <a:xfrm>
            <a:off x="3886200" y="5105400"/>
            <a:ext cx="4267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Vàng hoe như muốn khóc</a:t>
            </a:r>
          </a:p>
          <a:p>
            <a:pPr algn="l"/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Chẳng ai khác nắng thu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Kết quả hình ảnh cho hình ảnh nắng mùa đô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76962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6" descr="1"/>
          <p:cNvSpPr txBox="1"/>
          <p:nvPr/>
        </p:nvSpPr>
        <p:spPr>
          <a:xfrm>
            <a:off x="1143000" y="1143000"/>
            <a:ext cx="3303588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Times New Roman" panose="02020603050405020304" pitchFamily="18" charset="0"/>
              </a:rPr>
              <a:t>Mùa đông khóc hu hu</a:t>
            </a:r>
          </a:p>
          <a:p>
            <a:r>
              <a:rPr sz="2800" dirty="0">
                <a:latin typeface="Times New Roman" panose="02020603050405020304" pitchFamily="18" charset="0"/>
              </a:rPr>
              <a:t>Bởi vì không có nắng</a:t>
            </a:r>
          </a:p>
          <a:p>
            <a:endParaRPr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10244" name="Picture 2" descr="D:\lop C3\243277848_1777493005773345_43958140836202741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4313" cy="708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1000" y="2057400"/>
            <a:ext cx="8001000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None/>
            </a:pPr>
            <a:endParaRPr sz="48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6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thoại trích dẫn</a:t>
            </a:r>
            <a:r>
              <a:rPr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ut_70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5"/>
          <p:cNvSpPr txBox="1"/>
          <p:nvPr/>
        </p:nvSpPr>
        <p:spPr>
          <a:xfrm>
            <a:off x="1447800" y="1600200"/>
            <a:ext cx="3581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990099"/>
                </a:solidFill>
                <a:latin typeface="Arial" panose="020B0604020202020204" pitchFamily="34" charset="0"/>
              </a:rPr>
              <a:t>Bài thơ nói về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237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Viet Pham Quoc</cp:lastModifiedBy>
  <cp:revision>47</cp:revision>
  <dcterms:created xsi:type="dcterms:W3CDTF">2009-12-21T12:24:30Z</dcterms:created>
  <dcterms:modified xsi:type="dcterms:W3CDTF">2026-04-19T14:06:40Z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0280FE933BE7431DAD6F02DE228BCC63_13</vt:lpwstr>
  </property>
  <property fmtid="{D5CDD505-2E9C-101B-9397-08002B2CF9AE}" pid="3" name="KSOProductBuildVer">
    <vt:lpwstr>1033-12.2.0.22549</vt:lpwstr>
  </property>
</Properties>
</file>