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3"/>
    <p:sldId id="274" r:id="rId4"/>
    <p:sldId id="276" r:id="rId5"/>
    <p:sldId id="278" r:id="rId6"/>
    <p:sldId id="268" r:id="rId7"/>
    <p:sldId id="264" r:id="rId8"/>
    <p:sldId id="266" r:id="rId9"/>
    <p:sldId id="263" r:id="rId10"/>
    <p:sldId id="280" r:id="rId11"/>
    <p:sldId id="284" r:id="rId12"/>
    <p:sldId id="289" r:id="rId13"/>
    <p:sldId id="290" r:id="rId14"/>
    <p:sldId id="291" r:id="rId15"/>
    <p:sldId id="293" r:id="rId16"/>
    <p:sldId id="295" r:id="rId17"/>
  </p:sldIdLst>
  <p:sldSz cx="9144000" cy="6858000" type="screen4x3"/>
  <p:notesSz cx="6858000" cy="9144000"/>
  <p:defaultTextStyle>
    <a:defPPr>
      <a:defRPr lang="en-US"/>
    </a:defPPr>
    <a:lvl1pPr marL="0" lvl="0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FFFF"/>
    <a:srgbClr val="000066"/>
    <a:srgbClr val="0000CC"/>
    <a:srgbClr val="00FF00"/>
    <a:srgbClr val="00CC00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130"/>
    <p:restoredTop sz="81008"/>
  </p:normalViewPr>
  <p:slideViewPr>
    <p:cSldViewPr showGuides="1">
      <p:cViewPr>
        <p:scale>
          <a:sx n="56" d="100"/>
          <a:sy n="56" d="100"/>
        </p:scale>
        <p:origin x="-8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99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2052" name="Picture 3" descr="D:\4ee16933ee8154ecc3025b99153a449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3" name="Rectangle 5"/>
          <p:cNvSpPr/>
          <p:nvPr/>
        </p:nvSpPr>
        <p:spPr>
          <a:xfrm>
            <a:off x="2209800" y="0"/>
            <a:ext cx="45720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BUÔN HỒ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HỒNG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</a:t>
            </a:r>
            <a:endParaRPr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313" y="1143000"/>
            <a:ext cx="1501775" cy="1470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7"/>
          <p:cNvSpPr/>
          <p:nvPr/>
        </p:nvSpPr>
        <p:spPr>
          <a:xfrm>
            <a:off x="4514850" y="2819400"/>
            <a:ext cx="1857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56" name="Rectangle 8"/>
          <p:cNvSpPr/>
          <p:nvPr/>
        </p:nvSpPr>
        <p:spPr>
          <a:xfrm>
            <a:off x="152400" y="2895600"/>
            <a:ext cx="8077200" cy="3415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LÀM QUEN VĂN HỌC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Đề t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:Thơ ‘Nắng b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 mùa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Giáo viên: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Lộc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endParaRPr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4" name="Picture 4" descr="cut_70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Text Box 5"/>
          <p:cNvSpPr txBox="1"/>
          <p:nvPr/>
        </p:nvSpPr>
        <p:spPr>
          <a:xfrm>
            <a:off x="1447800" y="1600200"/>
            <a:ext cx="35814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990099"/>
                </a:solidFill>
                <a:latin typeface="Arial" panose="020B0604020202020204" pitchFamily="34" charset="0"/>
              </a:rPr>
              <a:t>Bài thơ nói về điều gì?</a:t>
            </a:r>
            <a:endParaRPr sz="2800" dirty="0">
              <a:solidFill>
                <a:srgbClr val="99009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1" descr="素材天下 sucaitianxia.com-eps1209-2 [Converted].png"/>
          <p:cNvPicPr>
            <a:picLocks noGrp="1" noChangeAspect="1"/>
          </p:cNvPicPr>
          <p:nvPr/>
        </p:nvPicPr>
        <p:blipFill>
          <a:blip r:embed="rId1"/>
          <a:srcRect l="11201" t="23334" r="11177" b="23334"/>
          <a:stretch>
            <a:fillRect/>
          </a:stretch>
        </p:blipFill>
        <p:spPr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AutoShape 3"/>
          <p:cNvSpPr/>
          <p:nvPr/>
        </p:nvSpPr>
        <p:spPr>
          <a:xfrm>
            <a:off x="2514600" y="685800"/>
            <a:ext cx="5486400" cy="2209800"/>
          </a:xfrm>
          <a:prstGeom prst="cloudCallout">
            <a:avLst>
              <a:gd name="adj1" fmla="val -15625"/>
              <a:gd name="adj2" fmla="val 11644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2292" name="Text Box 4"/>
          <p:cNvSpPr txBox="1"/>
          <p:nvPr/>
        </p:nvSpPr>
        <p:spPr>
          <a:xfrm>
            <a:off x="4191000" y="1219200"/>
            <a:ext cx="32766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3300"/>
                </a:solidFill>
                <a:latin typeface="Arial" panose="020B0604020202020204" pitchFamily="34" charset="0"/>
              </a:rPr>
              <a:t>Mùa xuân ánh nắng như thế nào?</a:t>
            </a:r>
            <a:endParaRPr sz="24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1" descr="shutterstock_9797119 [Converted].png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0392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AutoShape 3"/>
          <p:cNvSpPr/>
          <p:nvPr/>
        </p:nvSpPr>
        <p:spPr>
          <a:xfrm>
            <a:off x="2362200" y="0"/>
            <a:ext cx="5029200" cy="2438400"/>
          </a:xfrm>
          <a:prstGeom prst="wedgeEllipseCallout">
            <a:avLst>
              <a:gd name="adj1" fmla="val 10731"/>
              <a:gd name="adj2" fmla="val 130532"/>
            </a:avLst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3316" name="Text Box 4"/>
          <p:cNvSpPr txBox="1"/>
          <p:nvPr/>
        </p:nvSpPr>
        <p:spPr>
          <a:xfrm>
            <a:off x="4022725" y="569913"/>
            <a:ext cx="2835275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3300"/>
                </a:solidFill>
                <a:latin typeface="Arial" panose="020B0604020202020204" pitchFamily="34" charset="0"/>
              </a:rPr>
              <a:t>Còn ánh nắng của mùa thu thì sao?</a:t>
            </a:r>
            <a:endParaRPr sz="24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1" descr="1.png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AutoShape 3"/>
          <p:cNvSpPr/>
          <p:nvPr/>
        </p:nvSpPr>
        <p:spPr>
          <a:xfrm>
            <a:off x="4495800" y="0"/>
            <a:ext cx="4876800" cy="2057400"/>
          </a:xfrm>
          <a:prstGeom prst="cloudCallout">
            <a:avLst>
              <a:gd name="adj1" fmla="val -39713"/>
              <a:gd name="adj2" fmla="val 14482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4340" name="Text Box 4"/>
          <p:cNvSpPr txBox="1"/>
          <p:nvPr/>
        </p:nvSpPr>
        <p:spPr>
          <a:xfrm>
            <a:off x="5181600" y="609600"/>
            <a:ext cx="3368675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3300"/>
                </a:solidFill>
                <a:latin typeface="Arial" panose="020B0604020202020204" pitchFamily="34" charset="0"/>
              </a:rPr>
              <a:t>Các con có nhận xét gì về ánh nắng của mùa đông?</a:t>
            </a:r>
            <a:endParaRPr sz="24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5720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Rectangle 6"/>
          <p:cNvSpPr/>
          <p:nvPr/>
        </p:nvSpPr>
        <p:spPr>
          <a:xfrm>
            <a:off x="304800" y="2274888"/>
            <a:ext cx="10591800" cy="2185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x-none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b</a:t>
            </a:r>
            <a:r>
              <a:rPr lang="vi-VN" altLang="x-none" sz="32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 cho chúng ta thấy một năm có 4 mùa: xuân, hè, thu, đông. Khi thời tiết chuyển mùa các con nhớ mặc quần áo phù hợp với từng mùa nhé</a:t>
            </a:r>
            <a:r>
              <a:rPr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2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1638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pic>
        <p:nvPicPr>
          <p:cNvPr id="3075" name="Picture 2" descr="D:\images (3)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7097713"/>
          </a:xfrm>
          <a:ln/>
        </p:spPr>
      </p:pic>
      <p:sp>
        <p:nvSpPr>
          <p:cNvPr id="5" name="Rectangle 4"/>
          <p:cNvSpPr/>
          <p:nvPr/>
        </p:nvSpPr>
        <p:spPr>
          <a:xfrm>
            <a:off x="381000" y="2057400"/>
            <a:ext cx="731520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buAutoNum type="arabicPeriod"/>
            </a:pPr>
            <a:r>
              <a:rPr lang="vi-VN" altLang="x-none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Ổn định tổ chức, gây hứng thú:</a:t>
            </a:r>
            <a:endParaRPr lang="vi-VN" altLang="x-none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514350" indent="-514350">
              <a:buNone/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</a:t>
            </a:r>
            <a:r>
              <a:rPr lang="vi-VN" altLang="x-none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- Cô v</a:t>
            </a:r>
            <a:r>
              <a:rPr lang="vi-VN" altLang="x-none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Arial" panose="020B0604020202020204" pitchFamily="34" charset="0"/>
              </a:rPr>
              <a:t>à</a:t>
            </a:r>
            <a:r>
              <a:rPr lang="vi-VN" altLang="x-none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trẻ hát b</a:t>
            </a:r>
            <a:r>
              <a:rPr lang="vi-VN" altLang="x-none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Arial" panose="020B0604020202020204" pitchFamily="34" charset="0"/>
              </a:rPr>
              <a:t>à</a:t>
            </a:r>
            <a:r>
              <a:rPr lang="vi-VN" altLang="x-none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i hát: “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Nắng sớm</a:t>
            </a:r>
            <a:r>
              <a:rPr lang="vi-VN" altLang="x-none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”</a:t>
            </a:r>
            <a:endParaRPr lang="vi-VN" altLang="x-none" sz="32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31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charRg st="31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2" descr="D:\pngtree-cute-cartoon-sunflower-sun-background-poster-image_20686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186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2362200" y="1828800"/>
            <a:ext cx="43434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Phương pháp hình thức tổ chức</a:t>
            </a:r>
            <a:endParaRPr sz="36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1" descr="DD.png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04081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Rectangle 2"/>
          <p:cNvSpPr/>
          <p:nvPr/>
        </p:nvSpPr>
        <p:spPr>
          <a:xfrm>
            <a:off x="2286000" y="457200"/>
            <a:ext cx="4572000" cy="3446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bốn mùa</a:t>
            </a:r>
            <a:endParaRPr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>
              <a:latin typeface="Arial" panose="020B0604020202020204" pitchFamily="34" charset="0"/>
            </a:endParaRPr>
          </a:p>
          <a:p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Dịu d</a:t>
            </a:r>
            <a:r>
              <a:rPr lang="vi-VN" altLang="x-non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v</a:t>
            </a:r>
            <a:r>
              <a:rPr lang="vi-VN" altLang="x-non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nhẹ nh</a:t>
            </a:r>
            <a:r>
              <a:rPr lang="vi-VN" altLang="x-non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vi-VN" alt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Vẫn l</a:t>
            </a:r>
            <a:r>
              <a:rPr lang="vi-VN" altLang="x-non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chị nắng xuân</a:t>
            </a:r>
            <a:endParaRPr lang="vi-VN" alt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Hung hăng hay giận giữ</a:t>
            </a:r>
            <a:endParaRPr lang="vi-VN" alt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x-non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ánh nắng mùa hè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altLang="x-non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4" name="Rectangle 3"/>
          <p:cNvSpPr/>
          <p:nvPr/>
        </p:nvSpPr>
        <p:spPr>
          <a:xfrm>
            <a:off x="2286000" y="3733800"/>
            <a:ext cx="4572000" cy="2554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altLang="x-non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hoe như muốn khóc</a:t>
            </a:r>
            <a:endParaRPr lang="vi-VN" alt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Chẳng ai khác nắng thu</a:t>
            </a:r>
            <a:endParaRPr lang="vi-VN" alt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Mùa đông khóc hu hu</a:t>
            </a:r>
            <a:endParaRPr lang="vi-VN" alt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Bởi vì không có nắng.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-TG:Mai Anh Đức -</a:t>
            </a:r>
            <a:endParaRPr lang="vi-VN" altLang="x-non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1066800" y="1219200"/>
            <a:ext cx="3581400" cy="715963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endParaRPr sz="4000" dirty="0"/>
          </a:p>
        </p:txBody>
      </p:sp>
      <p:pic>
        <p:nvPicPr>
          <p:cNvPr id="6147" name="Picture 3" descr="Những hình ảnh thiên nhiên tuyệt đẹp và ấm áp khi mùa xuân đến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533400"/>
            <a:ext cx="8077200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Text Box 4" descr="1"/>
          <p:cNvSpPr txBox="1"/>
          <p:nvPr/>
        </p:nvSpPr>
        <p:spPr>
          <a:xfrm>
            <a:off x="1219200" y="1027113"/>
            <a:ext cx="3429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sz="2400" dirty="0">
                <a:solidFill>
                  <a:srgbClr val="CC0000"/>
                </a:solidFill>
                <a:latin typeface="Times New Roman" panose="02020603050405020304" pitchFamily="18" charset="0"/>
              </a:rPr>
              <a:t>Dịu </a:t>
            </a:r>
            <a:r>
              <a:rPr sz="2800" dirty="0">
                <a:solidFill>
                  <a:srgbClr val="CC0000"/>
                </a:solidFill>
                <a:latin typeface="Times New Roman" panose="02020603050405020304" pitchFamily="18" charset="0"/>
              </a:rPr>
              <a:t>dàng và nhẹ nhàng</a:t>
            </a:r>
            <a:endParaRPr sz="2800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algn="l"/>
            <a:r>
              <a:rPr sz="2800" dirty="0">
                <a:solidFill>
                  <a:srgbClr val="CC0000"/>
                </a:solidFill>
                <a:latin typeface="Times New Roman" panose="02020603050405020304" pitchFamily="18" charset="0"/>
              </a:rPr>
              <a:t>Vẫn là chị nắng xuân</a:t>
            </a:r>
            <a:endParaRPr sz="2800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7172" name="Picture 5" descr="1461458177-du-bao-thoi-tiet-ngay-932016-co-noi-co-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685800"/>
            <a:ext cx="80772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Text Box 6" descr="1"/>
          <p:cNvSpPr txBox="1"/>
          <p:nvPr/>
        </p:nvSpPr>
        <p:spPr>
          <a:xfrm>
            <a:off x="762000" y="4876800"/>
            <a:ext cx="3810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Hung hăng hay giận giữ</a:t>
            </a:r>
            <a:endParaRPr sz="28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l"/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Là ánh nắng mùa hè</a:t>
            </a:r>
            <a:endParaRPr sz="28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sp>
        <p:nvSpPr>
          <p:cNvPr id="8196" name="AutoShape 5" descr="hinh-anh-thien-nhien-mua-thu-dep-me-hon-so-12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8197" name="Picture 7" descr="hinh-anh-thien-nhien-mua-thu-dep-me-hon-so-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685800"/>
            <a:ext cx="8229600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Text Box 10" descr="1"/>
          <p:cNvSpPr txBox="1"/>
          <p:nvPr/>
        </p:nvSpPr>
        <p:spPr>
          <a:xfrm>
            <a:off x="3886200" y="5105400"/>
            <a:ext cx="42672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Vàng hoe như muốn khóc</a:t>
            </a:r>
            <a:endParaRPr sz="2800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l"/>
            <a:r>
              <a:rPr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Chẳng ai khác nắng thu</a:t>
            </a:r>
            <a:endParaRPr sz="28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5" descr="Kết quả hình ảnh cho hình ảnh nắng mùa đô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609600"/>
            <a:ext cx="76962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ext Box 6" descr="1"/>
          <p:cNvSpPr txBox="1"/>
          <p:nvPr/>
        </p:nvSpPr>
        <p:spPr>
          <a:xfrm>
            <a:off x="1143000" y="1143000"/>
            <a:ext cx="3303588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latin typeface="Times New Roman" panose="02020603050405020304" pitchFamily="18" charset="0"/>
              </a:rPr>
              <a:t>Mùa đông khóc hu hu</a:t>
            </a:r>
            <a:endParaRPr sz="2800" dirty="0">
              <a:latin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</a:rPr>
              <a:t>Bởi vì không có nắng</a:t>
            </a:r>
            <a:endParaRPr sz="2800" dirty="0">
              <a:latin typeface="Times New Roman" panose="02020603050405020304" pitchFamily="18" charset="0"/>
            </a:endParaRPr>
          </a:p>
          <a:p>
            <a:endParaRPr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10244" name="Picture 2" descr="D:\lop C3\243277848_1777493005773345_439581408362027416_n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04313" cy="708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81000" y="2057400"/>
            <a:ext cx="8001000" cy="1754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>
              <a:buNone/>
            </a:pPr>
            <a:endParaRPr sz="4800" dirty="0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6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thoại trích dẫn</a:t>
            </a:r>
            <a:r>
              <a:rPr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4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1006</Words>
  <Application>WPS Presentation</Application>
  <PresentationFormat>On-screen Show (4:3)</PresentationFormat>
  <Paragraphs>56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lộc nguyễn</cp:lastModifiedBy>
  <cp:revision>46</cp:revision>
  <dcterms:created xsi:type="dcterms:W3CDTF">2009-12-21T12:24:30Z</dcterms:created>
  <dcterms:modified xsi:type="dcterms:W3CDTF">2026-04-11T13:51:08Z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0280FE933BE7431DAD6F02DE228BCC63_13</vt:lpwstr>
  </property>
  <property fmtid="{D5CDD505-2E9C-101B-9397-08002B2CF9AE}" pid="3" name="KSOProductBuildVer">
    <vt:lpwstr>1033-12.2.0.22549</vt:lpwstr>
  </property>
</Properties>
</file>