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256" r:id="rId2"/>
    <p:sldId id="263" r:id="rId3"/>
    <p:sldId id="264" r:id="rId4"/>
    <p:sldId id="270" r:id="rId5"/>
    <p:sldId id="266" r:id="rId6"/>
    <p:sldId id="257" r:id="rId7"/>
    <p:sldId id="268" r:id="rId8"/>
    <p:sldId id="259" r:id="rId9"/>
    <p:sldId id="260" r:id="rId10"/>
    <p:sldId id="261" r:id="rId11"/>
    <p:sldId id="262" r:id="rId12"/>
    <p:sldId id="265" r:id="rId13"/>
    <p:sldId id="267" r:id="rId14"/>
    <p:sldId id="269"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3" d="100"/>
          <a:sy n="63" d="100"/>
        </p:scale>
        <p:origin x="1380" y="6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6CDC7989-4BB2-49D9-98D5-6E5D8928CF62}" type="datetimeFigureOut">
              <a:rPr lang="en-US" smtClean="0"/>
              <a:t>4/9/2026</a:t>
            </a:fld>
            <a:endParaRPr lang="en-US"/>
          </a:p>
        </p:txBody>
      </p:sp>
      <p:sp>
        <p:nvSpPr>
          <p:cNvPr id="8" name="Slide Number Placeholder 7"/>
          <p:cNvSpPr>
            <a:spLocks noGrp="1"/>
          </p:cNvSpPr>
          <p:nvPr>
            <p:ph type="sldNum" sz="quarter" idx="11"/>
          </p:nvPr>
        </p:nvSpPr>
        <p:spPr/>
        <p:txBody>
          <a:bodyPr/>
          <a:lstStyle/>
          <a:p>
            <a:fld id="{6E9A90F8-FAB3-4F1A-B6E4-7F0982939975}"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DC7989-4BB2-49D9-98D5-6E5D8928CF62}" type="datetimeFigureOut">
              <a:rPr lang="en-US" smtClean="0"/>
              <a:t>4/9/2026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9A90F8-FAB3-4F1A-B6E4-7F098293997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DC7989-4BB2-49D9-98D5-6E5D8928CF62}" type="datetimeFigureOut">
              <a:rPr lang="en-US" smtClean="0"/>
              <a:t>4/9/2026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9A90F8-FAB3-4F1A-B6E4-7F098293997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DC7989-4BB2-49D9-98D5-6E5D8928CF62}" type="datetimeFigureOut">
              <a:rPr lang="en-US" smtClean="0"/>
              <a:t>4/9/2026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9A90F8-FAB3-4F1A-B6E4-7F098293997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DC7989-4BB2-49D9-98D5-6E5D8928CF62}" type="datetimeFigureOut">
              <a:rPr lang="en-US" smtClean="0"/>
              <a:t>4/9/2026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9A90F8-FAB3-4F1A-B6E4-7F0982939975}" type="slidenum">
              <a:rPr lang="en-US" smtClean="0"/>
              <a:t>‹#›</a:t>
            </a:fld>
            <a:endParaRPr lang="en-US"/>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CDC7989-4BB2-49D9-98D5-6E5D8928CF62}" type="datetimeFigureOut">
              <a:rPr lang="en-US" smtClean="0"/>
              <a:t>4/9/2026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9A90F8-FAB3-4F1A-B6E4-7F0982939975}" type="slidenum">
              <a:rPr lang="en-US" smtClean="0"/>
              <a:t>‹#›</a:t>
            </a:fld>
            <a:endParaRPr lang="en-US"/>
          </a:p>
        </p:txBody>
      </p:sp>
      <p:sp>
        <p:nvSpPr>
          <p:cNvPr id="9" name="Content Placeholder 8"/>
          <p:cNvSpPr>
            <a:spLocks noGrp="1"/>
          </p:cNvSpPr>
          <p:nvPr>
            <p:ph sz="quarter" idx="13"/>
          </p:nvPr>
        </p:nvSpPr>
        <p:spPr>
          <a:xfrm>
            <a:off x="365760" y="1600200"/>
            <a:ext cx="4041648" cy="4526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6CDC7989-4BB2-49D9-98D5-6E5D8928CF62}" type="datetimeFigureOut">
              <a:rPr lang="en-US" smtClean="0"/>
              <a:t>4/9/2026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9A90F8-FAB3-4F1A-B6E4-7F0982939975}" type="slidenum">
              <a:rPr lang="en-US" smtClean="0"/>
              <a:t>‹#›</a:t>
            </a:fld>
            <a:endParaRPr lang="en-US"/>
          </a:p>
        </p:txBody>
      </p:sp>
      <p:sp>
        <p:nvSpPr>
          <p:cNvPr id="11" name="Content Placeholder 10"/>
          <p:cNvSpPr>
            <a:spLocks noGrp="1"/>
          </p:cNvSpPr>
          <p:nvPr>
            <p:ph sz="quarter" idx="13"/>
          </p:nvPr>
        </p:nvSpPr>
        <p:spPr>
          <a:xfrm>
            <a:off x="457200" y="2212848"/>
            <a:ext cx="4041648"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CDC7989-4BB2-49D9-98D5-6E5D8928CF62}" type="datetimeFigureOut">
              <a:rPr lang="en-US" smtClean="0"/>
              <a:t>4/9/2026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9A90F8-FAB3-4F1A-B6E4-7F098293997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DC7989-4BB2-49D9-98D5-6E5D8928CF62}" type="datetimeFigureOut">
              <a:rPr lang="en-US" smtClean="0"/>
              <a:t>4/9/2026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9A90F8-FAB3-4F1A-B6E4-7F098293997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CDC7989-4BB2-49D9-98D5-6E5D8928CF62}" type="datetimeFigureOut">
              <a:rPr lang="en-US" smtClean="0"/>
              <a:t>4/9/2026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9A90F8-FAB3-4F1A-B6E4-7F098293997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CDC7989-4BB2-49D9-98D5-6E5D8928CF62}" type="datetimeFigureOut">
              <a:rPr lang="en-US" smtClean="0"/>
              <a:t>4/9/2026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9A90F8-FAB3-4F1A-B6E4-7F098293997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6CDC7989-4BB2-49D9-98D5-6E5D8928CF62}" type="datetimeFigureOut">
              <a:rPr lang="en-US" smtClean="0"/>
              <a:t>4/9/2026</a:t>
            </a:fld>
            <a:endParaRPr lang="en-US"/>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US"/>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6E9A90F8-FAB3-4F1A-B6E4-7F0982939975}" type="slidenum">
              <a:rPr lang="en-US" smtClean="0"/>
              <a:t>‹#›</a:t>
            </a:fld>
            <a:endParaRPr lang="en-US"/>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2.jpg"/></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5.pn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 y="-1"/>
            <a:ext cx="9144000" cy="6858001"/>
          </a:xfrm>
          <a:prstGeom prst="rect">
            <a:avLst/>
          </a:prstGeom>
        </p:spPr>
      </p:pic>
      <p:sp>
        <p:nvSpPr>
          <p:cNvPr id="5" name="Rectangle 4"/>
          <p:cNvSpPr/>
          <p:nvPr/>
        </p:nvSpPr>
        <p:spPr>
          <a:xfrm>
            <a:off x="971600" y="591071"/>
            <a:ext cx="7632848" cy="1325761"/>
          </a:xfrm>
          <a:prstGeom prst="rect">
            <a:avLst/>
          </a:prstGeom>
          <a:noFill/>
        </p:spPr>
        <p:txBody>
          <a:bodyPr wrap="none" lIns="91440" tIns="45720" rIns="91440" bIns="45720">
            <a:prstTxWarp prst="textWave1">
              <a:avLst/>
            </a:prstTxWarp>
            <a:spAutoFit/>
          </a:bodyPr>
          <a:lstStyle/>
          <a:p>
            <a:pPr algn="ctr"/>
            <a:r>
              <a:rPr lang="en-US" sz="16600" b="1" dirty="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16600" b="1" dirty="0" err="1">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Trường</a:t>
            </a:r>
            <a:r>
              <a:rPr lang="en-US" sz="16600" b="1" dirty="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16600" b="1" dirty="0" err="1">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mầm</a:t>
            </a:r>
            <a:r>
              <a:rPr lang="en-US" sz="16600" b="1" dirty="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non </a:t>
            </a:r>
            <a:r>
              <a:rPr lang="en-US" sz="16600" b="1" dirty="0" err="1">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Hoa</a:t>
            </a:r>
            <a:r>
              <a:rPr lang="en-US" sz="16600" b="1" dirty="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16600" b="1" dirty="0" err="1">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Hồng</a:t>
            </a:r>
            <a:r>
              <a:rPr lang="en-US" sz="16600" b="1" dirty="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endParaRPr lang="en-US" sz="16600" b="1" cap="none" spc="0" dirty="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sp>
        <p:nvSpPr>
          <p:cNvPr id="7" name="Rectangle 6"/>
          <p:cNvSpPr/>
          <p:nvPr/>
        </p:nvSpPr>
        <p:spPr>
          <a:xfrm>
            <a:off x="703096" y="1988840"/>
            <a:ext cx="7766229" cy="3724096"/>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lnSpc>
                <a:spcPct val="200000"/>
              </a:lnSpc>
            </a:pPr>
            <a:r>
              <a:rPr lang="en-US" sz="20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Lĩnh</a:t>
            </a:r>
            <a:r>
              <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vực</a:t>
            </a:r>
            <a:r>
              <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phát</a:t>
            </a:r>
            <a:r>
              <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triển</a:t>
            </a:r>
            <a:r>
              <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nhận</a:t>
            </a:r>
            <a:r>
              <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thức</a:t>
            </a:r>
            <a:endPar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endParaRPr>
          </a:p>
          <a:p>
            <a:pPr algn="ctr">
              <a:lnSpc>
                <a:spcPct val="200000"/>
              </a:lnSpc>
            </a:pPr>
            <a:r>
              <a:rPr lang="en-US" sz="20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Chủ</a:t>
            </a:r>
            <a:r>
              <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đề</a:t>
            </a:r>
            <a:r>
              <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giao</a:t>
            </a:r>
            <a:r>
              <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thông</a:t>
            </a:r>
            <a:endPar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endParaRPr>
          </a:p>
          <a:p>
            <a:pPr algn="ctr">
              <a:lnSpc>
                <a:spcPct val="200000"/>
              </a:lnSpc>
            </a:pPr>
            <a:r>
              <a:rPr lang="en-US" sz="20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Đề</a:t>
            </a:r>
            <a:r>
              <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tài</a:t>
            </a:r>
            <a:r>
              <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tìm</a:t>
            </a:r>
            <a:r>
              <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hiểu</a:t>
            </a:r>
            <a:r>
              <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một</a:t>
            </a:r>
            <a:r>
              <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số</a:t>
            </a:r>
            <a:r>
              <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luật</a:t>
            </a:r>
            <a:r>
              <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lệ</a:t>
            </a:r>
            <a:r>
              <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giao</a:t>
            </a:r>
            <a:r>
              <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thông</a:t>
            </a:r>
            <a:r>
              <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phổ</a:t>
            </a:r>
            <a:r>
              <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biến</a:t>
            </a:r>
            <a:endPar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endParaRPr>
          </a:p>
          <a:p>
            <a:pPr algn="ctr">
              <a:lnSpc>
                <a:spcPct val="200000"/>
              </a:lnSpc>
            </a:pPr>
            <a:r>
              <a:rPr lang="en-US" sz="20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Lứa</a:t>
            </a:r>
            <a:r>
              <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tuổi</a:t>
            </a:r>
            <a:r>
              <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4 -5  </a:t>
            </a:r>
            <a:r>
              <a:rPr lang="en-US" sz="20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tuổi</a:t>
            </a:r>
            <a:endPar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endParaRPr>
          </a:p>
          <a:p>
            <a:pPr algn="ctr">
              <a:lnSpc>
                <a:spcPct val="200000"/>
              </a:lnSpc>
            </a:pPr>
            <a:r>
              <a:rPr lang="en-US" sz="20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Giáo</a:t>
            </a:r>
            <a:r>
              <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viên</a:t>
            </a:r>
            <a:r>
              <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H Yuan </a:t>
            </a:r>
            <a:r>
              <a:rPr lang="en-US" sz="2000" b="1" cap="all">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Kriêng</a:t>
            </a:r>
            <a:endPar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endParaRPr>
          </a:p>
          <a:p>
            <a:pPr algn="ctr"/>
            <a:endParaRPr lang="en-US" sz="3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34911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17" y="5261"/>
            <a:ext cx="9139483" cy="6852739"/>
          </a:xfrm>
        </p:spPr>
      </p:pic>
    </p:spTree>
    <p:extLst>
      <p:ext uri="{BB962C8B-B14F-4D97-AF65-F5344CB8AC3E}">
        <p14:creationId xmlns:p14="http://schemas.microsoft.com/office/powerpoint/2010/main" val="1503593908"/>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27584" y="105513"/>
            <a:ext cx="3192016" cy="2533427"/>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4088" y="-4392"/>
            <a:ext cx="3189281" cy="267541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2584" y="3284984"/>
            <a:ext cx="2580134" cy="2471758"/>
          </a:xfrm>
          <a:prstGeom prst="rect">
            <a:avLst/>
          </a:prstGeom>
        </p:spPr>
      </p:pic>
      <p:sp>
        <p:nvSpPr>
          <p:cNvPr id="7" name="TextBox 6"/>
          <p:cNvSpPr txBox="1"/>
          <p:nvPr/>
        </p:nvSpPr>
        <p:spPr>
          <a:xfrm>
            <a:off x="684459" y="2698194"/>
            <a:ext cx="3456384"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a:t>
            </a:r>
            <a:endParaRPr lang="en-US" sz="24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5652120" y="2698194"/>
            <a:ext cx="3240360"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cấm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a:t>
            </a:r>
            <a:endParaRPr lang="en-US" sz="24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1122584" y="5949280"/>
            <a:ext cx="3313259"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cấm</a:t>
            </a:r>
            <a:endParaRPr lang="en-US" sz="2400" dirty="0">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8144" y="3360544"/>
            <a:ext cx="2535035" cy="2320637"/>
          </a:xfrm>
          <a:prstGeom prst="rect">
            <a:avLst/>
          </a:prstGeom>
        </p:spPr>
      </p:pic>
      <p:sp>
        <p:nvSpPr>
          <p:cNvPr id="2" name="TextBox 1"/>
          <p:cNvSpPr txBox="1"/>
          <p:nvPr/>
        </p:nvSpPr>
        <p:spPr>
          <a:xfrm>
            <a:off x="5884743" y="5948211"/>
            <a:ext cx="2520280"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dừng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6677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circle(in)">
                                      <p:cBhvr>
                                        <p:cTn id="33" dur="20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heel(1)">
                                      <p:cBhvr>
                                        <p:cTn id="38" dur="20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1000" fill="hold"/>
                                        <p:tgtEl>
                                          <p:spTgt spid="10"/>
                                        </p:tgtEl>
                                        <p:attrNameLst>
                                          <p:attrName>ppt_w</p:attrName>
                                        </p:attrNameLst>
                                      </p:cBhvr>
                                      <p:tavLst>
                                        <p:tav tm="0">
                                          <p:val>
                                            <p:fltVal val="0"/>
                                          </p:val>
                                        </p:tav>
                                        <p:tav tm="100000">
                                          <p:val>
                                            <p:strVal val="#ppt_w"/>
                                          </p:val>
                                        </p:tav>
                                      </p:tavLst>
                                    </p:anim>
                                    <p:anim calcmode="lin" valueType="num">
                                      <p:cBhvr>
                                        <p:cTn id="44" dur="1000" fill="hold"/>
                                        <p:tgtEl>
                                          <p:spTgt spid="10"/>
                                        </p:tgtEl>
                                        <p:attrNameLst>
                                          <p:attrName>ppt_h</p:attrName>
                                        </p:attrNameLst>
                                      </p:cBhvr>
                                      <p:tavLst>
                                        <p:tav tm="0">
                                          <p:val>
                                            <p:fltVal val="0"/>
                                          </p:val>
                                        </p:tav>
                                        <p:tav tm="100000">
                                          <p:val>
                                            <p:strVal val="#ppt_h"/>
                                          </p:val>
                                        </p:tav>
                                      </p:tavLst>
                                    </p:anim>
                                    <p:anim calcmode="lin" valueType="num">
                                      <p:cBhvr>
                                        <p:cTn id="45" dur="1000" fill="hold"/>
                                        <p:tgtEl>
                                          <p:spTgt spid="10"/>
                                        </p:tgtEl>
                                        <p:attrNameLst>
                                          <p:attrName>style.rotation</p:attrName>
                                        </p:attrNameLst>
                                      </p:cBhvr>
                                      <p:tavLst>
                                        <p:tav tm="0">
                                          <p:val>
                                            <p:fltVal val="90"/>
                                          </p:val>
                                        </p:tav>
                                        <p:tav tm="100000">
                                          <p:val>
                                            <p:fltVal val="0"/>
                                          </p:val>
                                        </p:tav>
                                      </p:tavLst>
                                    </p:anim>
                                    <p:animEffect transition="in" filter="fade">
                                      <p:cBhvr>
                                        <p:cTn id="46" dur="10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0"/>
            <a:ext cx="2886397" cy="2618253"/>
          </a:xfrm>
          <a:prstGeom prst="rect">
            <a:avLst/>
          </a:prstGeom>
        </p:spPr>
      </p:pic>
      <p:sp>
        <p:nvSpPr>
          <p:cNvPr id="3" name="TextBox 2"/>
          <p:cNvSpPr txBox="1"/>
          <p:nvPr/>
        </p:nvSpPr>
        <p:spPr>
          <a:xfrm>
            <a:off x="323528" y="2653246"/>
            <a:ext cx="3528392"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cấm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chiều</a:t>
            </a:r>
            <a:endParaRPr lang="en-US" sz="24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4088" y="227104"/>
            <a:ext cx="3011988" cy="2164044"/>
          </a:xfrm>
          <a:prstGeom prst="rect">
            <a:avLst/>
          </a:prstGeom>
        </p:spPr>
      </p:pic>
      <p:sp>
        <p:nvSpPr>
          <p:cNvPr id="5" name="TextBox 4"/>
          <p:cNvSpPr txBox="1"/>
          <p:nvPr/>
        </p:nvSpPr>
        <p:spPr>
          <a:xfrm>
            <a:off x="5220072" y="2653246"/>
            <a:ext cx="3600400"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hướng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endParaRPr lang="en-US" sz="24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582" y="3573015"/>
            <a:ext cx="2739343" cy="2206441"/>
          </a:xfrm>
          <a:prstGeom prst="rect">
            <a:avLst/>
          </a:prstGeom>
        </p:spPr>
      </p:pic>
      <p:sp>
        <p:nvSpPr>
          <p:cNvPr id="7" name="TextBox 6"/>
          <p:cNvSpPr txBox="1"/>
          <p:nvPr/>
        </p:nvSpPr>
        <p:spPr>
          <a:xfrm>
            <a:off x="397054" y="6021288"/>
            <a:ext cx="3022818"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endParaRPr lang="en-US" sz="2400"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43922" y="3293431"/>
            <a:ext cx="2552700" cy="2486025"/>
          </a:xfrm>
          <a:prstGeom prst="rect">
            <a:avLst/>
          </a:prstGeom>
        </p:spPr>
      </p:pic>
      <p:sp>
        <p:nvSpPr>
          <p:cNvPr id="9" name="TextBox 8"/>
          <p:cNvSpPr txBox="1"/>
          <p:nvPr/>
        </p:nvSpPr>
        <p:spPr>
          <a:xfrm>
            <a:off x="5508104" y="5836621"/>
            <a:ext cx="3096344" cy="830997"/>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763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heel(1)">
                                      <p:cBhvr>
                                        <p:cTn id="20" dur="20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randombar(horizontal)">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45" presetClass="entr" presetSubtype="0"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2000"/>
                                        <p:tgtEl>
                                          <p:spTgt spid="8"/>
                                        </p:tgtEl>
                                      </p:cBhvr>
                                    </p:animEffect>
                                    <p:anim calcmode="lin" valueType="num">
                                      <p:cBhvr>
                                        <p:cTn id="41" dur="2000" fill="hold"/>
                                        <p:tgtEl>
                                          <p:spTgt spid="8"/>
                                        </p:tgtEl>
                                        <p:attrNameLst>
                                          <p:attrName>ppt_w</p:attrName>
                                        </p:attrNameLst>
                                      </p:cBhvr>
                                      <p:tavLst>
                                        <p:tav tm="0" fmla="#ppt_w*sin(2.5*pi*$)">
                                          <p:val>
                                            <p:fltVal val="0"/>
                                          </p:val>
                                        </p:tav>
                                        <p:tav tm="100000">
                                          <p:val>
                                            <p:fltVal val="1"/>
                                          </p:val>
                                        </p:tav>
                                      </p:tavLst>
                                    </p:anim>
                                    <p:anim calcmode="lin" valueType="num">
                                      <p:cBhvr>
                                        <p:cTn id="42"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500" fill="hold"/>
                                        <p:tgtEl>
                                          <p:spTgt spid="9"/>
                                        </p:tgtEl>
                                        <p:attrNameLst>
                                          <p:attrName>ppt_w</p:attrName>
                                        </p:attrNameLst>
                                      </p:cBhvr>
                                      <p:tavLst>
                                        <p:tav tm="0">
                                          <p:val>
                                            <p:fltVal val="0"/>
                                          </p:val>
                                        </p:tav>
                                        <p:tav tm="100000">
                                          <p:val>
                                            <p:strVal val="#ppt_w"/>
                                          </p:val>
                                        </p:tav>
                                      </p:tavLst>
                                    </p:anim>
                                    <p:anim calcmode="lin" valueType="num">
                                      <p:cBhvr>
                                        <p:cTn id="48" dur="500" fill="hold"/>
                                        <p:tgtEl>
                                          <p:spTgt spid="9"/>
                                        </p:tgtEl>
                                        <p:attrNameLst>
                                          <p:attrName>ppt_h</p:attrName>
                                        </p:attrNameLst>
                                      </p:cBhvr>
                                      <p:tavLst>
                                        <p:tav tm="0">
                                          <p:val>
                                            <p:fltVal val="0"/>
                                          </p:val>
                                        </p:tav>
                                        <p:tav tm="100000">
                                          <p:val>
                                            <p:strVal val="#ppt_h"/>
                                          </p:val>
                                        </p:tav>
                                      </p:tavLst>
                                    </p:anim>
                                    <p:animEffect transition="in" filter="fade">
                                      <p:cBhvr>
                                        <p:cTn id="4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08" y="32970"/>
            <a:ext cx="9129192" cy="6825030"/>
          </a:xfrm>
          <a:prstGeom prst="rect">
            <a:avLst/>
          </a:prstGeom>
        </p:spPr>
      </p:pic>
      <p:pic>
        <p:nvPicPr>
          <p:cNvPr id="7" name="beat chia sẻ - Em đi qua ngã tư đường phố.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937676" y="5517232"/>
            <a:ext cx="408428" cy="229741"/>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0404" y="1439028"/>
            <a:ext cx="8028384" cy="4012913"/>
          </a:xfrm>
          <a:prstGeom prst="rect">
            <a:avLst/>
          </a:prstGeom>
        </p:spPr>
      </p:pic>
      <p:sp>
        <p:nvSpPr>
          <p:cNvPr id="2" name="TextBox 1"/>
          <p:cNvSpPr txBox="1"/>
          <p:nvPr/>
        </p:nvSpPr>
        <p:spPr>
          <a:xfrm>
            <a:off x="1835696" y="476672"/>
            <a:ext cx="5472608" cy="1569660"/>
          </a:xfrm>
          <a:prstGeom prst="rect">
            <a:avLst/>
          </a:prstGeom>
          <a:noFill/>
        </p:spPr>
        <p:txBody>
          <a:bodyPr wrap="square" rtlCol="0">
            <a:spAutoFit/>
          </a:bodyPr>
          <a:lstStyle/>
          <a:p>
            <a:r>
              <a:rPr lang="en-US" sz="4800" dirty="0" err="1">
                <a:solidFill>
                  <a:srgbClr val="FF0000"/>
                </a:solidFill>
                <a:latin typeface="Times New Roman" panose="02020603050405020304" pitchFamily="18" charset="0"/>
                <a:cs typeface="Times New Roman" panose="02020603050405020304" pitchFamily="18" charset="0"/>
              </a:rPr>
              <a:t>Trò</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chơi</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Đi</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theo</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tín</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hiệu</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đèn</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giao</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thông</a:t>
            </a:r>
            <a:endParaRPr lang="en-US" sz="4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0221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down)">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0544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7"/>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
        <p:nvSpPr>
          <p:cNvPr id="5" name="Rectangle 4"/>
          <p:cNvSpPr/>
          <p:nvPr/>
        </p:nvSpPr>
        <p:spPr>
          <a:xfrm>
            <a:off x="1259632" y="2636912"/>
            <a:ext cx="6192688" cy="1800200"/>
          </a:xfrm>
          <a:prstGeom prst="rect">
            <a:avLst/>
          </a:prstGeom>
          <a:noFill/>
        </p:spPr>
        <p:txBody>
          <a:bodyPr wrap="none" lIns="91440" tIns="45720" rIns="91440" bIns="45720">
            <a:prstTxWarp prst="textWave2">
              <a:avLst/>
            </a:prstTxWarp>
            <a:spAutoFit/>
          </a:bodyPr>
          <a:lstStyle/>
          <a:p>
            <a:pPr algn="ctr"/>
            <a:r>
              <a:rPr lang="en-US" sz="5400" b="1" cap="none" spc="300" dirty="0" err="1">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Chào</a:t>
            </a:r>
            <a:r>
              <a:rPr lang="en-US"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 </a:t>
            </a:r>
            <a:r>
              <a:rPr lang="en-US" sz="5400" b="1" cap="none" spc="300" dirty="0" err="1">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tạm</a:t>
            </a:r>
            <a:r>
              <a:rPr lang="en-US"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 </a:t>
            </a:r>
            <a:r>
              <a:rPr lang="en-US" sz="5400" b="1" cap="none" spc="300" dirty="0" err="1">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biệt</a:t>
            </a:r>
            <a:r>
              <a:rPr lang="en-US"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 </a:t>
            </a:r>
            <a:r>
              <a:rPr lang="en-US" sz="5400" b="1" cap="none" spc="300" dirty="0" err="1">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các</a:t>
            </a:r>
            <a:r>
              <a:rPr lang="en-US"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 </a:t>
            </a:r>
            <a:r>
              <a:rPr lang="en-US" sz="5400" b="1" cap="none" spc="300" dirty="0" err="1">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bé</a:t>
            </a:r>
            <a:endParaRPr lang="en-US"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8682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9144000" cy="6767795"/>
          </a:xfrm>
        </p:spPr>
      </p:pic>
      <p:sp>
        <p:nvSpPr>
          <p:cNvPr id="5" name="TextBox 4"/>
          <p:cNvSpPr txBox="1"/>
          <p:nvPr/>
        </p:nvSpPr>
        <p:spPr>
          <a:xfrm>
            <a:off x="251520" y="188640"/>
            <a:ext cx="6264696" cy="7109639"/>
          </a:xfrm>
          <a:prstGeom prst="rect">
            <a:avLst/>
          </a:prstGeom>
          <a:noFill/>
        </p:spPr>
        <p:txBody>
          <a:bodyPr wrap="square" rtlCol="0">
            <a:spAutoFit/>
          </a:bodyPr>
          <a:lstStyle/>
          <a:p>
            <a:pPr algn="ctr"/>
            <a:r>
              <a:rPr lang="en-US" sz="3200" dirty="0" err="1">
                <a:solidFill>
                  <a:srgbClr val="C00000"/>
                </a:solidFill>
                <a:latin typeface="Times New Roman" panose="02020603050405020304" pitchFamily="18" charset="0"/>
                <a:cs typeface="Times New Roman" panose="02020603050405020304" pitchFamily="18" charset="0"/>
              </a:rPr>
              <a:t>Mục</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đích</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yêu</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cầu</a:t>
            </a:r>
            <a:endParaRPr lang="en-US" sz="3200" dirty="0">
              <a:solidFill>
                <a:srgbClr val="C00000"/>
              </a:solidFill>
              <a:latin typeface="Times New Roman" panose="02020603050405020304" pitchFamily="18" charset="0"/>
              <a:cs typeface="Times New Roman" panose="02020603050405020304" pitchFamily="18" charset="0"/>
            </a:endParaRPr>
          </a:p>
          <a:p>
            <a:r>
              <a:rPr lang="vi-VN" sz="2400" dirty="0">
                <a:solidFill>
                  <a:srgbClr val="C00000"/>
                </a:solidFill>
                <a:latin typeface="Times New Roman" panose="02020603050405020304" pitchFamily="18" charset="0"/>
                <a:cs typeface="Times New Roman" panose="02020603050405020304" pitchFamily="18" charset="0"/>
              </a:rPr>
              <a:t>1. Kiến thức :	</a:t>
            </a:r>
          </a:p>
          <a:p>
            <a:r>
              <a:rPr lang="vi-VN" sz="2400" dirty="0">
                <a:solidFill>
                  <a:srgbClr val="C00000"/>
                </a:solidFill>
                <a:latin typeface="Times New Roman" panose="02020603050405020304" pitchFamily="18" charset="0"/>
                <a:cs typeface="Times New Roman" panose="02020603050405020304" pitchFamily="18" charset="0"/>
              </a:rPr>
              <a:t>- Trẻ biết một số luật lệ giao thông phổ biến khi tham gia giao thông, biết đi trên lề đường, vỉa hè phía bên phải. Biết một số đèn hiệu, biển báo giao thông đường bộ.</a:t>
            </a:r>
          </a:p>
          <a:p>
            <a:r>
              <a:rPr lang="vi-VN" sz="2400" dirty="0">
                <a:solidFill>
                  <a:srgbClr val="C00000"/>
                </a:solidFill>
                <a:latin typeface="Times New Roman" panose="02020603050405020304" pitchFamily="18" charset="0"/>
                <a:cs typeface="Times New Roman" panose="02020603050405020304" pitchFamily="18" charset="0"/>
              </a:rPr>
              <a:t>- Biết chơi trò chơi “Đi theo tín hiệu đèn giao thông”</a:t>
            </a:r>
          </a:p>
          <a:p>
            <a:r>
              <a:rPr lang="vi-VN" sz="2400" dirty="0">
                <a:solidFill>
                  <a:srgbClr val="C00000"/>
                </a:solidFill>
                <a:latin typeface="Times New Roman" panose="02020603050405020304" pitchFamily="18" charset="0"/>
                <a:cs typeface="Times New Roman" panose="02020603050405020304" pitchFamily="18" charset="0"/>
              </a:rPr>
              <a:t>2. Kỹ năng :</a:t>
            </a:r>
          </a:p>
          <a:p>
            <a:r>
              <a:rPr lang="vi-VN" sz="2400" dirty="0">
                <a:solidFill>
                  <a:srgbClr val="C00000"/>
                </a:solidFill>
                <a:latin typeface="Times New Roman" panose="02020603050405020304" pitchFamily="18" charset="0"/>
                <a:cs typeface="Times New Roman" panose="02020603050405020304" pitchFamily="18" charset="0"/>
              </a:rPr>
              <a:t> - Rèn khả năng quan sát, chú ý, ghi nhớ có chủ định.</a:t>
            </a:r>
          </a:p>
          <a:p>
            <a:r>
              <a:rPr lang="vi-VN" sz="2400" dirty="0">
                <a:solidFill>
                  <a:srgbClr val="C00000"/>
                </a:solidFill>
                <a:latin typeface="Times New Roman" panose="02020603050405020304" pitchFamily="18" charset="0"/>
                <a:cs typeface="Times New Roman" panose="02020603050405020304" pitchFamily="18" charset="0"/>
              </a:rPr>
              <a:t> - Phát triển ngôn ngữ, khả năng diễn đạt cho trẻ.</a:t>
            </a:r>
          </a:p>
          <a:p>
            <a:r>
              <a:rPr lang="vi-VN" sz="2400" dirty="0">
                <a:solidFill>
                  <a:srgbClr val="C00000"/>
                </a:solidFill>
                <a:latin typeface="Times New Roman" panose="02020603050405020304" pitchFamily="18" charset="0"/>
                <a:cs typeface="Times New Roman" panose="02020603050405020304" pitchFamily="18" charset="0"/>
              </a:rPr>
              <a:t> - Rèn sự nhanh nhẹn khi chơi trò chơi</a:t>
            </a:r>
          </a:p>
          <a:p>
            <a:r>
              <a:rPr lang="vi-VN" sz="2400" dirty="0">
                <a:solidFill>
                  <a:srgbClr val="C00000"/>
                </a:solidFill>
                <a:latin typeface="Times New Roman" panose="02020603050405020304" pitchFamily="18" charset="0"/>
                <a:cs typeface="Times New Roman" panose="02020603050405020304" pitchFamily="18" charset="0"/>
              </a:rPr>
              <a:t> 3. Giáo dục</a:t>
            </a:r>
          </a:p>
          <a:p>
            <a:r>
              <a:rPr lang="vi-VN" sz="2400" dirty="0">
                <a:solidFill>
                  <a:srgbClr val="C00000"/>
                </a:solidFill>
                <a:latin typeface="Times New Roman" panose="02020603050405020304" pitchFamily="18" charset="0"/>
                <a:cs typeface="Times New Roman" panose="02020603050405020304" pitchFamily="18" charset="0"/>
              </a:rPr>
              <a:t>- Trẻ biết chấp hành luật lệ an toàn giao thông: đi bên phải đường, đi trên vỉa hè, tuân thủ theo tín hiệu đèn giao thông và biển báo giao thông</a:t>
            </a:r>
          </a:p>
          <a:p>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64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4668" y="0"/>
            <a:ext cx="9178668" cy="6858000"/>
          </a:xfrm>
        </p:spPr>
      </p:pic>
      <p:pic>
        <p:nvPicPr>
          <p:cNvPr id="5" name="CoGiaoDayAnToanGiaoThongBeat-HoaiBang-4580641_hq.mp3">
            <a:hlinkClick r:id="" action="ppaction://media"/>
          </p:cNvPr>
          <p:cNvPicPr>
            <a:picLocks noChangeAspect="1"/>
          </p:cNvPicPr>
          <p:nvPr>
            <a:audioFile r:link="rId1"/>
            <p:extLst>
              <p:ext uri="{DAA4B4D4-6D71-4841-9C94-3DE7FCFB9230}">
                <p14:media xmlns:p14="http://schemas.microsoft.com/office/powerpoint/2010/main" r:embed="rId2">
                  <p14:trim st="22580.072" end="89910.7916"/>
                  <p14:fade in="250" out="1500"/>
                </p14:media>
              </p:ext>
            </p:extLst>
          </p:nvPr>
        </p:nvPicPr>
        <p:blipFill>
          <a:blip r:embed="rId5"/>
          <a:stretch>
            <a:fillRect/>
          </a:stretch>
        </p:blipFill>
        <p:spPr>
          <a:xfrm>
            <a:off x="539552" y="5661248"/>
            <a:ext cx="609600" cy="609600"/>
          </a:xfrm>
          <a:prstGeom prst="rect">
            <a:avLst/>
          </a:prstGeom>
        </p:spPr>
      </p:pic>
      <p:sp>
        <p:nvSpPr>
          <p:cNvPr id="3" name="TextBox 2"/>
          <p:cNvSpPr txBox="1"/>
          <p:nvPr/>
        </p:nvSpPr>
        <p:spPr>
          <a:xfrm>
            <a:off x="2195736" y="1700808"/>
            <a:ext cx="4968552" cy="830997"/>
          </a:xfrm>
          <a:prstGeom prst="rect">
            <a:avLst/>
          </a:prstGeom>
          <a:noFill/>
        </p:spPr>
        <p:txBody>
          <a:bodyPr wrap="square" rtlCol="0">
            <a:spAutoFit/>
          </a:bodyPr>
          <a:lstStyle/>
          <a:p>
            <a:r>
              <a:rPr lang="en-US" sz="4800" dirty="0" err="1">
                <a:solidFill>
                  <a:srgbClr val="C00000"/>
                </a:solidFill>
                <a:latin typeface="Times New Roman" panose="02020603050405020304" pitchFamily="18" charset="0"/>
                <a:cs typeface="Times New Roman" panose="02020603050405020304" pitchFamily="18" charset="0"/>
              </a:rPr>
              <a:t>Gây</a:t>
            </a:r>
            <a:r>
              <a:rPr lang="en-US" sz="4800" dirty="0">
                <a:solidFill>
                  <a:srgbClr val="C00000"/>
                </a:solidFill>
                <a:latin typeface="Times New Roman" panose="02020603050405020304" pitchFamily="18" charset="0"/>
                <a:cs typeface="Times New Roman" panose="02020603050405020304" pitchFamily="18" charset="0"/>
              </a:rPr>
              <a:t> </a:t>
            </a:r>
            <a:r>
              <a:rPr lang="en-US" sz="4800" dirty="0" err="1">
                <a:solidFill>
                  <a:srgbClr val="C00000"/>
                </a:solidFill>
                <a:latin typeface="Times New Roman" panose="02020603050405020304" pitchFamily="18" charset="0"/>
                <a:cs typeface="Times New Roman" panose="02020603050405020304" pitchFamily="18" charset="0"/>
              </a:rPr>
              <a:t>hứng</a:t>
            </a:r>
            <a:r>
              <a:rPr lang="en-US" sz="4800" dirty="0">
                <a:solidFill>
                  <a:srgbClr val="C00000"/>
                </a:solidFill>
                <a:latin typeface="Times New Roman" panose="02020603050405020304" pitchFamily="18" charset="0"/>
                <a:cs typeface="Times New Roman" panose="02020603050405020304" pitchFamily="18" charset="0"/>
              </a:rPr>
              <a:t> </a:t>
            </a:r>
            <a:r>
              <a:rPr lang="en-US" sz="4800" dirty="0" err="1">
                <a:solidFill>
                  <a:srgbClr val="C00000"/>
                </a:solidFill>
                <a:latin typeface="Times New Roman" panose="02020603050405020304" pitchFamily="18" charset="0"/>
                <a:cs typeface="Times New Roman" panose="02020603050405020304" pitchFamily="18" charset="0"/>
              </a:rPr>
              <a:t>thú</a:t>
            </a:r>
            <a:endParaRPr lang="en-US" sz="48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4775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30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537" y="581025"/>
            <a:ext cx="8162925" cy="5695950"/>
          </a:xfrm>
          <a:prstGeom prst="rect">
            <a:avLst/>
          </a:prstGeom>
        </p:spPr>
      </p:pic>
      <p:sp>
        <p:nvSpPr>
          <p:cNvPr id="5" name="TextBox 4"/>
          <p:cNvSpPr txBox="1"/>
          <p:nvPr/>
        </p:nvSpPr>
        <p:spPr>
          <a:xfrm>
            <a:off x="1835696" y="1988840"/>
            <a:ext cx="5328592" cy="2585323"/>
          </a:xfrm>
          <a:prstGeom prst="rect">
            <a:avLst/>
          </a:prstGeom>
          <a:noFill/>
        </p:spPr>
        <p:txBody>
          <a:bodyPr wrap="square" rtlCol="0">
            <a:spAutoFit/>
          </a:bodyPr>
          <a:lstStyle/>
          <a:p>
            <a:r>
              <a:rPr lang="en-US" sz="5400" dirty="0" err="1">
                <a:solidFill>
                  <a:srgbClr val="FF0000"/>
                </a:solidFill>
                <a:latin typeface="Times New Roman" panose="02020603050405020304" pitchFamily="18" charset="0"/>
                <a:cs typeface="Times New Roman" panose="02020603050405020304" pitchFamily="18" charset="0"/>
              </a:rPr>
              <a:t>Tìm</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hiểu</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một</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số</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luật</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lệ</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giao</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thông</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phổ</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biến</a:t>
            </a:r>
            <a:endParaRPr lang="en-US" sz="5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45566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576" y="0"/>
            <a:ext cx="9214576" cy="6858000"/>
          </a:xfrm>
        </p:spPr>
      </p:pic>
      <p:sp>
        <p:nvSpPr>
          <p:cNvPr id="5" name="Rectangle 4"/>
          <p:cNvSpPr/>
          <p:nvPr/>
        </p:nvSpPr>
        <p:spPr>
          <a:xfrm>
            <a:off x="971600" y="980728"/>
            <a:ext cx="4572000" cy="1384995"/>
          </a:xfrm>
          <a:prstGeom prst="rect">
            <a:avLst/>
          </a:prstGeom>
        </p:spPr>
        <p:txBody>
          <a:bodyPr>
            <a:spAutoFit/>
          </a:bodyPr>
          <a:lstStyle/>
          <a:p>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906160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193" y="0"/>
            <a:ext cx="9168083" cy="6858000"/>
          </a:xfrm>
        </p:spPr>
      </p:pic>
      <p:sp>
        <p:nvSpPr>
          <p:cNvPr id="5" name="TextBox 4"/>
          <p:cNvSpPr txBox="1"/>
          <p:nvPr/>
        </p:nvSpPr>
        <p:spPr>
          <a:xfrm>
            <a:off x="395536" y="332656"/>
            <a:ext cx="4896544" cy="1077218"/>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nhớ</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theo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đèn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thông</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7693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576" y="27321"/>
            <a:ext cx="9117423" cy="6830679"/>
          </a:xfrm>
        </p:spPr>
      </p:pic>
    </p:spTree>
    <p:extLst>
      <p:ext uri="{BB962C8B-B14F-4D97-AF65-F5344CB8AC3E}">
        <p14:creationId xmlns:p14="http://schemas.microsoft.com/office/powerpoint/2010/main" val="308129679"/>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2206"/>
            <a:ext cx="9144000" cy="6835793"/>
          </a:xfrm>
        </p:spPr>
      </p:pic>
      <p:sp>
        <p:nvSpPr>
          <p:cNvPr id="5" name="TextBox 4"/>
          <p:cNvSpPr txBox="1"/>
          <p:nvPr/>
        </p:nvSpPr>
        <p:spPr>
          <a:xfrm>
            <a:off x="4788024" y="5877272"/>
            <a:ext cx="3816424" cy="954107"/>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57990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029739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272</TotalTime>
  <Words>300</Words>
  <Application>Microsoft Office PowerPoint</Application>
  <PresentationFormat>On-screen Show (4:3)</PresentationFormat>
  <Paragraphs>31</Paragraphs>
  <Slides>14</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Century Gothic</vt:lpstr>
      <vt:lpstr>Courier New</vt:lpstr>
      <vt:lpstr>Palatino Linotype</vt:lpstr>
      <vt:lpstr>Times New Roman</vt:lpstr>
      <vt:lpstr>Executive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home center</dc:creator>
  <cp:lastModifiedBy>Administrator</cp:lastModifiedBy>
  <cp:revision>18</cp:revision>
  <dcterms:created xsi:type="dcterms:W3CDTF">2017-11-13T02:24:17Z</dcterms:created>
  <dcterms:modified xsi:type="dcterms:W3CDTF">2026-04-09T02:10:39Z</dcterms:modified>
</cp:coreProperties>
</file>