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gif" ContentType="image/gi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94" r:id="rId3"/>
    <p:sldId id="437" r:id="rId4"/>
    <p:sldId id="441" r:id="rId5"/>
    <p:sldId id="443" r:id="rId6"/>
    <p:sldId id="429" r:id="rId7"/>
    <p:sldId id="445" r:id="rId8"/>
    <p:sldId id="398" r:id="rId9"/>
    <p:sldId id="401" r:id="rId10"/>
    <p:sldId id="411" r:id="rId11"/>
    <p:sldId id="410" r:id="rId12"/>
    <p:sldId id="409" r:id="rId13"/>
    <p:sldId id="413" r:id="rId14"/>
    <p:sldId id="431" r:id="rId15"/>
    <p:sldId id="433" r:id="rId16"/>
    <p:sldId id="435" r:id="rId17"/>
    <p:sldId id="439" r:id="rId18"/>
    <p:sldId id="447" r:id="rId19"/>
    <p:sldId id="449" r:id="rId20"/>
    <p:sldId id="451" r:id="rId21"/>
    <p:sldId id="428" r:id="rId2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Avo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800080"/>
    <a:srgbClr val="009900"/>
    <a:srgbClr val="6600CC"/>
    <a:srgbClr val="FFFF00"/>
    <a:srgbClr val="FF0000"/>
    <a:srgbClr val="F8BAA6"/>
    <a:srgbClr val="F7ADA7"/>
    <a:srgbClr val="F4B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15"/>
    <p:restoredTop sz="94660"/>
  </p:normalViewPr>
  <p:slideViewPr>
    <p:cSldViewPr showGuide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2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6EE8847-0754-4B29-B097-D7658188221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vi-VN" altLang="en-US" dirty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/>
            </a:fld>
            <a:endParaRPr lang="en-US" altLang="en-US" dirty="0">
              <a:latin typeface="VNI-Avo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3.png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image" Target="../media/image1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png"/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1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2060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63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64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061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62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52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3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2055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58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59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056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7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054" name="WordArt 16"/>
          <p:cNvSpPr>
            <a:spLocks noTextEdit="1"/>
          </p:cNvSpPr>
          <p:nvPr/>
        </p:nvSpPr>
        <p:spPr>
          <a:xfrm>
            <a:off x="838200" y="1295400"/>
            <a:ext cx="7488238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động: LQCC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Đề tài: Làm quen chữ g y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Giáo viên dạy:</a:t>
            </a:r>
            <a:r>
              <a:rPr lang="vi-VN" alt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Nguyễn Thị Tuyết </a:t>
            </a:r>
            <a:r>
              <a:rPr lang="vi-VN" alt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Nhung</a:t>
            </a:r>
            <a:endParaRPr lang="vi-VN" alt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vi-VN" alt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Lớp: Lá </a:t>
            </a:r>
            <a:r>
              <a:rPr lang="vi-VN" alt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1</a:t>
            </a:r>
            <a:endParaRPr lang="vi-VN" alt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1267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1268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1269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1270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1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3482" name="Text Box 10"/>
          <p:cNvSpPr txBox="1"/>
          <p:nvPr/>
        </p:nvSpPr>
        <p:spPr>
          <a:xfrm>
            <a:off x="3048000" y="228600"/>
            <a:ext cx="2667000" cy="542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5000" b="1" dirty="0">
                <a:solidFill>
                  <a:srgbClr val="009900"/>
                </a:solidFill>
                <a:latin typeface="VNI-Avo" pitchFamily="2" charset="0"/>
              </a:rPr>
              <a:t>y</a:t>
            </a:r>
            <a:endParaRPr lang="en-US" altLang="en-US" sz="35000" b="1" dirty="0">
              <a:solidFill>
                <a:srgbClr val="009900"/>
              </a:solidFill>
              <a:latin typeface="VNI-Avo" pitchFamily="2" charset="0"/>
            </a:endParaRPr>
          </a:p>
        </p:txBody>
      </p:sp>
      <p:sp>
        <p:nvSpPr>
          <p:cNvPr id="11273" name="Text Box 11"/>
          <p:cNvSpPr txBox="1"/>
          <p:nvPr/>
        </p:nvSpPr>
        <p:spPr>
          <a:xfrm>
            <a:off x="3429000" y="381000"/>
            <a:ext cx="1806575" cy="376238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eaLnBrk="1" hangingPunct="1"/>
            <a:r>
              <a:rPr lang="en-US" altLang="en-US" dirty="0">
                <a:solidFill>
                  <a:schemeClr val="accent2"/>
                </a:solidFill>
                <a:latin typeface=".VnAvant" pitchFamily="34" charset="0"/>
              </a:rPr>
              <a:t>Nhận biết chữ y</a:t>
            </a:r>
            <a:endParaRPr lang="en-US" altLang="en-US" dirty="0">
              <a:solidFill>
                <a:schemeClr val="accent2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3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2291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2292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2293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2294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5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6" name="Picture 8" descr="clown_balancing_on_ball_md_cl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27500" y="1752600"/>
            <a:ext cx="2286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7" name="Picture 9" descr="cartoon_blackbird_flying_md_cl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-4267200"/>
            <a:ext cx="1981200" cy="1466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2459" name="Picture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90800" y="2133600"/>
            <a:ext cx="1368425" cy="2405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2460" name="Picture 1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815"/>
          <a:stretch>
            <a:fillRect/>
          </a:stretch>
        </p:blipFill>
        <p:spPr>
          <a:xfrm>
            <a:off x="2971800" y="2209800"/>
            <a:ext cx="2197100" cy="3524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00" name="Rectangle 13"/>
          <p:cNvSpPr/>
          <p:nvPr/>
        </p:nvSpPr>
        <p:spPr>
          <a:xfrm>
            <a:off x="3810000" y="609600"/>
            <a:ext cx="1708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.VnAvant" pitchFamily="34" charset="0"/>
              </a:rPr>
              <a:t>Cấu tạo chữ y</a:t>
            </a:r>
            <a:endParaRPr lang="en-US" altLang="en-US" b="1" dirty="0">
              <a:solidFill>
                <a:schemeClr val="accent2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2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3314" name="Group 2"/>
          <p:cNvGrpSpPr/>
          <p:nvPr/>
        </p:nvGrpSpPr>
        <p:grpSpPr>
          <a:xfrm>
            <a:off x="152400" y="-76200"/>
            <a:ext cx="9144000" cy="6858000"/>
            <a:chOff x="0" y="192"/>
            <a:chExt cx="5760" cy="3936"/>
          </a:xfrm>
        </p:grpSpPr>
        <p:grpSp>
          <p:nvGrpSpPr>
            <p:cNvPr id="13319" name="Group 3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3322" name="Picture 4" descr="n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3323" name="Picture 5" descr="n3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3320" name="Picture 6" descr="n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3321" name="Picture 7" descr="n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38600" name="Text Box 8"/>
          <p:cNvSpPr txBox="1"/>
          <p:nvPr/>
        </p:nvSpPr>
        <p:spPr>
          <a:xfrm>
            <a:off x="685800" y="1447800"/>
            <a:ext cx="2667000" cy="3932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200" b="1" dirty="0">
                <a:solidFill>
                  <a:srgbClr val="0066FF"/>
                </a:solidFill>
                <a:latin typeface="VNI-Avo" pitchFamily="2" charset="0"/>
              </a:rPr>
              <a:t>Y</a:t>
            </a:r>
            <a:endParaRPr lang="en-US" altLang="en-US" sz="25200" b="1" dirty="0">
              <a:solidFill>
                <a:srgbClr val="0066FF"/>
              </a:solidFill>
              <a:latin typeface="VNI-Avo" pitchFamily="2" charset="0"/>
            </a:endParaRPr>
          </a:p>
        </p:txBody>
      </p:sp>
      <p:sp>
        <p:nvSpPr>
          <p:cNvPr id="238601" name="Text Box 9"/>
          <p:cNvSpPr txBox="1"/>
          <p:nvPr/>
        </p:nvSpPr>
        <p:spPr>
          <a:xfrm>
            <a:off x="3810000" y="838200"/>
            <a:ext cx="2667000" cy="3932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200" b="1" dirty="0">
                <a:solidFill>
                  <a:srgbClr val="009900"/>
                </a:solidFill>
                <a:latin typeface="VNI-Avo" pitchFamily="2" charset="0"/>
              </a:rPr>
              <a:t>y</a:t>
            </a:r>
            <a:endParaRPr lang="en-US" altLang="en-US" sz="25200" b="1" dirty="0">
              <a:solidFill>
                <a:srgbClr val="009900"/>
              </a:solidFill>
              <a:latin typeface="VNI-Avo" pitchFamily="2" charset="0"/>
            </a:endParaRPr>
          </a:p>
        </p:txBody>
      </p:sp>
      <p:pic>
        <p:nvPicPr>
          <p:cNvPr id="238602" name="Picture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800" y="2286000"/>
            <a:ext cx="1676400" cy="320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8" name="Rectangle 11"/>
          <p:cNvSpPr/>
          <p:nvPr/>
        </p:nvSpPr>
        <p:spPr>
          <a:xfrm>
            <a:off x="3505200" y="533400"/>
            <a:ext cx="1908175" cy="376238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eaLnBrk="1" hangingPunct="1"/>
            <a:r>
              <a:rPr lang="en-US" altLang="en-US" b="1" dirty="0">
                <a:solidFill>
                  <a:schemeClr val="accent2"/>
                </a:solidFill>
                <a:latin typeface=".VnAvant" pitchFamily="34" charset="0"/>
              </a:rPr>
              <a:t>Các dạng chữ y</a:t>
            </a:r>
            <a:endParaRPr lang="en-US" altLang="en-US" b="1" dirty="0">
              <a:solidFill>
                <a:schemeClr val="accent2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00" grpId="0"/>
      <p:bldP spid="23860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4339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4342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3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4" name="Picture 8" descr="clown_balancing_on_ball_md_cl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27500" y="1752600"/>
            <a:ext cx="2286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5" name="Picture 9" descr="cartoon_blackbird_flying_md_cl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-4267200"/>
            <a:ext cx="1981200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6" name="Rectangle 10"/>
          <p:cNvSpPr/>
          <p:nvPr/>
        </p:nvSpPr>
        <p:spPr>
          <a:xfrm>
            <a:off x="3810000" y="609600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b="1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14347" name="Text Box 11"/>
          <p:cNvSpPr txBox="1"/>
          <p:nvPr/>
        </p:nvSpPr>
        <p:spPr>
          <a:xfrm>
            <a:off x="3124200" y="533400"/>
            <a:ext cx="2784475" cy="376238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eaLnBrk="1" hangingPunct="1"/>
            <a:r>
              <a:rPr lang="en-US" altLang="en-US" dirty="0">
                <a:solidFill>
                  <a:schemeClr val="accent2"/>
                </a:solidFill>
                <a:latin typeface=".VnAvant" pitchFamily="34" charset="0"/>
              </a:rPr>
              <a:t>Phân biệt chữ y và i ngắn</a:t>
            </a:r>
            <a:endParaRPr lang="en-US" altLang="en-US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259084" name="Text Box 12"/>
          <p:cNvSpPr txBox="1"/>
          <p:nvPr/>
        </p:nvSpPr>
        <p:spPr>
          <a:xfrm>
            <a:off x="4572000" y="1143000"/>
            <a:ext cx="2819400" cy="466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30000" dirty="0">
                <a:solidFill>
                  <a:srgbClr val="FF0000"/>
                </a:solidFill>
                <a:latin typeface=".VnAvant" pitchFamily="34" charset="0"/>
              </a:rPr>
              <a:t> i</a:t>
            </a:r>
            <a:endParaRPr lang="en-US" altLang="en-US" sz="30000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4349" name="Rectangle 13"/>
          <p:cNvSpPr/>
          <p:nvPr/>
        </p:nvSpPr>
        <p:spPr>
          <a:xfrm>
            <a:off x="2209800" y="504825"/>
            <a:ext cx="2432050" cy="46640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0000" b="1" dirty="0">
                <a:solidFill>
                  <a:srgbClr val="009900"/>
                </a:solidFill>
                <a:latin typeface="VNI-Avo" pitchFamily="2" charset="0"/>
              </a:rPr>
              <a:t>y</a:t>
            </a:r>
            <a:endParaRPr lang="en-US" altLang="en-US" sz="30000" b="1" dirty="0">
              <a:solidFill>
                <a:srgbClr val="009900"/>
              </a:solidFill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9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5363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5364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5366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7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8" name="Picture 8" descr="clown_balancing_on_ball_md_cl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27500" y="1752600"/>
            <a:ext cx="2286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9" name="Picture 9" descr="cartoon_blackbird_flying_md_cl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-4267200"/>
            <a:ext cx="1981200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0" name="Rectangle 10"/>
          <p:cNvSpPr/>
          <p:nvPr/>
        </p:nvSpPr>
        <p:spPr>
          <a:xfrm>
            <a:off x="3810000" y="609600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b="1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15371" name="Text Box 11"/>
          <p:cNvSpPr txBox="1"/>
          <p:nvPr/>
        </p:nvSpPr>
        <p:spPr>
          <a:xfrm>
            <a:off x="3733800" y="381000"/>
            <a:ext cx="1195388" cy="4064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algn="ctr" eaLnBrk="1" hangingPunct="1"/>
            <a:r>
              <a:rPr lang="en-US" altLang="en-US" sz="2000" dirty="0">
                <a:solidFill>
                  <a:schemeClr val="accent2"/>
                </a:solidFill>
                <a:latin typeface=".VnAvant" pitchFamily="34" charset="0"/>
              </a:rPr>
              <a:t>So sánh </a:t>
            </a:r>
            <a:endParaRPr lang="en-US" altLang="en-US" sz="2000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15372" name="Rectangle 12"/>
          <p:cNvSpPr/>
          <p:nvPr/>
        </p:nvSpPr>
        <p:spPr>
          <a:xfrm>
            <a:off x="1295400" y="228600"/>
            <a:ext cx="2744788" cy="46640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0000" b="1" dirty="0">
                <a:solidFill>
                  <a:srgbClr val="FF0000"/>
                </a:solidFill>
                <a:latin typeface="VNI-Avo" pitchFamily="2" charset="0"/>
              </a:rPr>
              <a:t>g</a:t>
            </a:r>
            <a:endParaRPr lang="en-US" altLang="en-US" sz="300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5373" name="Rectangle 13"/>
          <p:cNvSpPr/>
          <p:nvPr/>
        </p:nvSpPr>
        <p:spPr>
          <a:xfrm>
            <a:off x="4953000" y="0"/>
            <a:ext cx="2432050" cy="46640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0000" b="1" dirty="0">
                <a:solidFill>
                  <a:srgbClr val="009900"/>
                </a:solidFill>
                <a:latin typeface="VNI-Avo" pitchFamily="2" charset="0"/>
              </a:rPr>
              <a:t>y</a:t>
            </a:r>
            <a:endParaRPr lang="en-US" altLang="en-US" sz="30000" b="1" dirty="0">
              <a:solidFill>
                <a:srgbClr val="009900"/>
              </a:solidFill>
              <a:latin typeface="VNI-Avo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6387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6388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6389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6390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1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2" name="Picture 8" descr="clown_balancing_on_ball_md_cl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27500" y="1752600"/>
            <a:ext cx="2286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93" name="Picture 9" descr="cartoon_blackbird_flying_md_cl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-4267200"/>
            <a:ext cx="1981200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4" name="Rectangle 10"/>
          <p:cNvSpPr/>
          <p:nvPr/>
        </p:nvSpPr>
        <p:spPr>
          <a:xfrm>
            <a:off x="3810000" y="609600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endParaRPr lang="en-US" altLang="en-US" b="1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16395" name="Text Box 11"/>
          <p:cNvSpPr txBox="1"/>
          <p:nvPr/>
        </p:nvSpPr>
        <p:spPr>
          <a:xfrm>
            <a:off x="3733800" y="381000"/>
            <a:ext cx="1195388" cy="4064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algn="ctr" eaLnBrk="1" hangingPunct="1"/>
            <a:r>
              <a:rPr lang="en-US" altLang="en-US" sz="2000" dirty="0">
                <a:solidFill>
                  <a:schemeClr val="accent2"/>
                </a:solidFill>
                <a:latin typeface=".VnAvant" pitchFamily="34" charset="0"/>
              </a:rPr>
              <a:t>So sánh </a:t>
            </a:r>
            <a:endParaRPr lang="en-US" altLang="en-US" sz="2000" dirty="0">
              <a:solidFill>
                <a:schemeClr val="accent2"/>
              </a:solidFill>
              <a:latin typeface=".VnAvant" pitchFamily="34" charset="0"/>
            </a:endParaRPr>
          </a:p>
        </p:txBody>
      </p:sp>
      <p:pic>
        <p:nvPicPr>
          <p:cNvPr id="263182" name="Picture 1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8200" y="2286000"/>
            <a:ext cx="227330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3183" name="Picture 1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4400" y="2209800"/>
            <a:ext cx="2362200" cy="3011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3184" name="Picture 16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00600" y="2286000"/>
            <a:ext cx="1063625" cy="2328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3185" name="Picture 17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815"/>
          <a:stretch>
            <a:fillRect/>
          </a:stretch>
        </p:blipFill>
        <p:spPr>
          <a:xfrm>
            <a:off x="5105400" y="2286000"/>
            <a:ext cx="1593850" cy="2743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0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11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17420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7423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7424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7421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22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7412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13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17415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7418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7419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7416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7417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7414" name="WordArt 16"/>
          <p:cNvSpPr>
            <a:spLocks noTextEdit="1"/>
          </p:cNvSpPr>
          <p:nvPr/>
        </p:nvSpPr>
        <p:spPr>
          <a:xfrm>
            <a:off x="941388" y="1614488"/>
            <a:ext cx="74898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3: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Trò chơi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434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8435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18444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8447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8448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8445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46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8436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8437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18439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8442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8443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8440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41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8438" name="WordArt 16"/>
          <p:cNvSpPr>
            <a:spLocks noTextEdit="1"/>
          </p:cNvSpPr>
          <p:nvPr/>
        </p:nvSpPr>
        <p:spPr>
          <a:xfrm>
            <a:off x="941388" y="1981200"/>
            <a:ext cx="7489825" cy="1385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Trò chơi1: Lấy chữ cái theo  yêu cầu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9459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19468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9471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9472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9469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470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9460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9461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19463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9466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9467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19464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9465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9462" name="WordArt 16"/>
          <p:cNvSpPr>
            <a:spLocks noTextEdit="1"/>
          </p:cNvSpPr>
          <p:nvPr/>
        </p:nvSpPr>
        <p:spPr>
          <a:xfrm>
            <a:off x="941388" y="1981200"/>
            <a:ext cx="7489825" cy="1385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Trò chơi2: Xếp chữ cái từ lớn đến bé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483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20492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495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496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0493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494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484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485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20487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490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20491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20488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489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0486" name="WordArt 16"/>
          <p:cNvSpPr>
            <a:spLocks noTextEdit="1"/>
          </p:cNvSpPr>
          <p:nvPr/>
        </p:nvSpPr>
        <p:spPr>
          <a:xfrm>
            <a:off x="941388" y="1981200"/>
            <a:ext cx="7489825" cy="1385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Trò chơi 3: Về đúng chữ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075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3084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3087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8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3085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6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3076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077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3079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3082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3083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3080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81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078" name="WordArt 16"/>
          <p:cNvSpPr>
            <a:spLocks noTextEdit="1"/>
          </p:cNvSpPr>
          <p:nvPr/>
        </p:nvSpPr>
        <p:spPr>
          <a:xfrm>
            <a:off x="941388" y="1614488"/>
            <a:ext cx="74898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1: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Ôn bài củ, gây hứng thú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Giới thiệu chương trình “ bé vui chữ cái 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Picture 4" descr="D:\Tieu Binh\hinh nen\%21_%2828%29~30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07" name="Text Box 8"/>
          <p:cNvSpPr txBox="1"/>
          <p:nvPr/>
        </p:nvSpPr>
        <p:spPr>
          <a:xfrm>
            <a:off x="1295400" y="838200"/>
            <a:ext cx="59436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endParaRPr lang="vi-VN" altLang="en-US" dirty="0">
              <a:latin typeface="VNI-Avo" pitchFamily="2" charset="0"/>
            </a:endParaRPr>
          </a:p>
        </p:txBody>
      </p:sp>
      <p:sp>
        <p:nvSpPr>
          <p:cNvPr id="21508" name="WordArt 10" descr="Paper bag"/>
          <p:cNvSpPr>
            <a:spLocks noTextEdit="1"/>
          </p:cNvSpPr>
          <p:nvPr/>
        </p:nvSpPr>
        <p:spPr>
          <a:xfrm>
            <a:off x="-138112" y="2413000"/>
            <a:ext cx="9420225" cy="2038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5400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563972" dir="14049740" sx="125000" sy="125000" algn="tl" rotWithShape="0">
                    <a:srgbClr val="C7DFD3">
                      <a:alpha val="79999"/>
                    </a:srgbClr>
                  </a:outerShdw>
                </a:effectLst>
                <a:latin typeface="VNI-Vivi" charset="0"/>
                <a:ea typeface="VNI-Vivi" charset="0"/>
              </a:rPr>
              <a:t>Chuùc caùc coâ maïnh khoeû.</a:t>
            </a:r>
            <a:endParaRPr lang="en-US" sz="5400">
              <a:ln w="952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blipFill rotWithShape="0">
                <a:blip r:embed="rId2"/>
              </a:blipFill>
              <a:effectLst>
                <a:outerShdw dist="563972" dir="14049740" sx="125000" sy="125000" algn="tl" rotWithShape="0">
                  <a:srgbClr val="C7DFD3">
                    <a:alpha val="79999"/>
                  </a:srgbClr>
                </a:outerShdw>
              </a:effectLst>
              <a:latin typeface="VNI-Vivi" charset="0"/>
              <a:ea typeface="VNI-Vivi" charset="0"/>
            </a:endParaRPr>
          </a:p>
          <a:p>
            <a:pPr algn="ctr"/>
            <a:r>
              <a:rPr lang="en-US" sz="5400">
                <a:ln w="952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563972" dir="14049740" sx="125000" sy="125000" algn="tl" rotWithShape="0">
                    <a:srgbClr val="C7DFD3">
                      <a:alpha val="79999"/>
                    </a:srgbClr>
                  </a:outerShdw>
                </a:effectLst>
                <a:latin typeface="VNI-Vivi" charset="0"/>
                <a:ea typeface="VNI-Vivi" charset="0"/>
              </a:rPr>
              <a:t>Chuùc caùc chaùu chaêm ngoan, hoïc gioûi!</a:t>
            </a:r>
            <a:endParaRPr lang="en-US" sz="5400">
              <a:ln w="952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blipFill rotWithShape="0">
                <a:blip r:embed="rId2"/>
              </a:blipFill>
              <a:effectLst>
                <a:outerShdw dist="563972" dir="14049740" sx="125000" sy="125000" algn="tl" rotWithShape="0">
                  <a:srgbClr val="C7DFD3">
                    <a:alpha val="79999"/>
                  </a:srgbClr>
                </a:outerShdw>
              </a:effectLst>
              <a:latin typeface="VNI-Vivi" charset="0"/>
              <a:ea typeface="VNI-Vivi" charset="0"/>
            </a:endParaRPr>
          </a:p>
        </p:txBody>
      </p:sp>
      <p:pic>
        <p:nvPicPr>
          <p:cNvPr id="21509" name="Picture 5" descr="011"/>
          <p:cNvPicPr>
            <a:picLocks noChangeAspect="1"/>
          </p:cNvPicPr>
          <p:nvPr/>
        </p:nvPicPr>
        <p:blipFill>
          <a:blip r:embed="rId3">
            <a:lum bright="-17999"/>
          </a:blip>
          <a:stretch>
            <a:fillRect/>
          </a:stretch>
        </p:blipFill>
        <p:spPr>
          <a:xfrm>
            <a:off x="0" y="0"/>
            <a:ext cx="9296400" cy="7010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099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4108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111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112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4109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110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4100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101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4103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4106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4107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4104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105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4102" name="WordArt 16"/>
          <p:cNvSpPr>
            <a:spLocks noTextEdit="1"/>
          </p:cNvSpPr>
          <p:nvPr/>
        </p:nvSpPr>
        <p:spPr>
          <a:xfrm>
            <a:off x="941388" y="1614488"/>
            <a:ext cx="74898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2: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Làm quen bài mới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3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5132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5135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136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5133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134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5124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5125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5127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5130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5131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5128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129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5126" name="WordArt 16"/>
          <p:cNvSpPr>
            <a:spLocks noTextEdit="1"/>
          </p:cNvSpPr>
          <p:nvPr/>
        </p:nvSpPr>
        <p:spPr>
          <a:xfrm>
            <a:off x="941388" y="1614488"/>
            <a:ext cx="74898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Phần 1: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Thử thách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4" descr="17797869_1837224506502419_538147029_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Picture 2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0665548">
            <a:off x="0" y="0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171" name="Group 3"/>
          <p:cNvGrpSpPr/>
          <p:nvPr/>
        </p:nvGrpSpPr>
        <p:grpSpPr>
          <a:xfrm>
            <a:off x="66675" y="-98425"/>
            <a:ext cx="8915400" cy="6858000"/>
            <a:chOff x="0" y="192"/>
            <a:chExt cx="5760" cy="3936"/>
          </a:xfrm>
        </p:grpSpPr>
        <p:grpSp>
          <p:nvGrpSpPr>
            <p:cNvPr id="7180" name="Group 4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7183" name="Picture 5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7184" name="Picture 6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7181" name="Picture 7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82" name="Picture 8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7172" name="Picture 9" descr="ani-17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20000" y="5699125"/>
            <a:ext cx="1828800" cy="14636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173" name="Group 10"/>
          <p:cNvGrpSpPr/>
          <p:nvPr/>
        </p:nvGrpSpPr>
        <p:grpSpPr>
          <a:xfrm>
            <a:off x="228600" y="0"/>
            <a:ext cx="8915400" cy="6858000"/>
            <a:chOff x="0" y="192"/>
            <a:chExt cx="5760" cy="3936"/>
          </a:xfrm>
        </p:grpSpPr>
        <p:grpSp>
          <p:nvGrpSpPr>
            <p:cNvPr id="7175" name="Group 11"/>
            <p:cNvGrpSpPr/>
            <p:nvPr/>
          </p:nvGrpSpPr>
          <p:grpSpPr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7178" name="Picture 12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7179" name="Picture 13" descr="n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7176" name="Picture 14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177" name="Picture 15" descr="n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54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174" name="WordArt 16"/>
          <p:cNvSpPr>
            <a:spLocks noTextEdit="1"/>
          </p:cNvSpPr>
          <p:nvPr/>
        </p:nvSpPr>
        <p:spPr>
          <a:xfrm>
            <a:off x="941388" y="1614488"/>
            <a:ext cx="74898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421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Phần 2: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  <a:p>
            <a:pPr algn="ctr"/>
            <a:r>
              <a:rPr lang="en-US" sz="3600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Bé vui tìm hiểu </a:t>
            </a:r>
            <a:endParaRPr lang="en-US" sz="3600">
              <a:ln w="1270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194" name="Group 14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8198" name="Rectangle 2"/>
            <p:cNvSpPr/>
            <p:nvPr/>
          </p:nvSpPr>
          <p:spPr>
            <a:xfrm>
              <a:off x="0" y="0"/>
              <a:ext cx="5760" cy="144"/>
            </a:xfrm>
            <a:prstGeom prst="rect">
              <a:avLst/>
            </a:prstGeom>
            <a:solidFill>
              <a:srgbClr val="18E10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en-US" altLang="en-US" dirty="0">
                <a:latin typeface="VNI-Avo" pitchFamily="2" charset="0"/>
              </a:endParaRPr>
            </a:p>
          </p:txBody>
        </p:sp>
        <p:sp>
          <p:nvSpPr>
            <p:cNvPr id="8199" name="Rectangle 3"/>
            <p:cNvSpPr/>
            <p:nvPr/>
          </p:nvSpPr>
          <p:spPr>
            <a:xfrm>
              <a:off x="0" y="4176"/>
              <a:ext cx="5760" cy="144"/>
            </a:xfrm>
            <a:prstGeom prst="rect">
              <a:avLst/>
            </a:prstGeom>
            <a:solidFill>
              <a:srgbClr val="18E10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en-US" altLang="en-US" dirty="0">
                <a:latin typeface="VNI-Avo" pitchFamily="2" charset="0"/>
              </a:endParaRPr>
            </a:p>
          </p:txBody>
        </p:sp>
        <p:sp>
          <p:nvSpPr>
            <p:cNvPr id="8200" name="Rectangle 4"/>
            <p:cNvSpPr/>
            <p:nvPr/>
          </p:nvSpPr>
          <p:spPr>
            <a:xfrm>
              <a:off x="0" y="0"/>
              <a:ext cx="96" cy="4320"/>
            </a:xfrm>
            <a:prstGeom prst="rect">
              <a:avLst/>
            </a:prstGeom>
            <a:solidFill>
              <a:srgbClr val="18E10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en-US" altLang="en-US" dirty="0">
                <a:latin typeface="VNI-Avo" pitchFamily="2" charset="0"/>
              </a:endParaRPr>
            </a:p>
          </p:txBody>
        </p:sp>
        <p:sp>
          <p:nvSpPr>
            <p:cNvPr id="8201" name="Rectangle 5"/>
            <p:cNvSpPr/>
            <p:nvPr/>
          </p:nvSpPr>
          <p:spPr>
            <a:xfrm>
              <a:off x="5664" y="0"/>
              <a:ext cx="96" cy="4320"/>
            </a:xfrm>
            <a:prstGeom prst="rect">
              <a:avLst/>
            </a:prstGeom>
            <a:solidFill>
              <a:srgbClr val="18E10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eaLnBrk="1" hangingPunct="1"/>
              <a:endParaRPr lang="en-US" altLang="en-US" dirty="0">
                <a:latin typeface="VNI-Avo" pitchFamily="2" charset="0"/>
              </a:endParaRPr>
            </a:p>
          </p:txBody>
        </p:sp>
      </p:grpSp>
      <p:pic>
        <p:nvPicPr>
          <p:cNvPr id="8195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6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1196" name="Text Box 12"/>
          <p:cNvSpPr txBox="1"/>
          <p:nvPr/>
        </p:nvSpPr>
        <p:spPr>
          <a:xfrm>
            <a:off x="2590800" y="-1066800"/>
            <a:ext cx="4343400" cy="6919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44800" b="1" dirty="0">
                <a:solidFill>
                  <a:srgbClr val="FF0000"/>
                </a:solidFill>
                <a:latin typeface="VNI-Avo" pitchFamily="2" charset="0"/>
              </a:rPr>
              <a:t>g</a:t>
            </a:r>
            <a:endParaRPr lang="en-US" altLang="en-US" sz="44800" b="1" dirty="0">
              <a:solidFill>
                <a:srgbClr val="FF0000"/>
              </a:solidFill>
              <a:latin typeface="VNI-Avo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1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9219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9220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9221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9222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3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4264" name="Pictur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71800" y="2057400"/>
            <a:ext cx="227330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4266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0" y="2133600"/>
            <a:ext cx="2362200" cy="30114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6" name="Text Box 13"/>
          <p:cNvSpPr txBox="1"/>
          <p:nvPr/>
        </p:nvSpPr>
        <p:spPr>
          <a:xfrm>
            <a:off x="2819400" y="417513"/>
            <a:ext cx="2590800" cy="4064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/>
            <a:r>
              <a:rPr lang="en-US" altLang="en-US" sz="2000" b="1" dirty="0">
                <a:solidFill>
                  <a:schemeClr val="accent2"/>
                </a:solidFill>
                <a:latin typeface=".VnAvant" pitchFamily="34" charset="0"/>
              </a:rPr>
              <a:t>Cấu tạo chữ g</a:t>
            </a:r>
            <a:endParaRPr lang="en-US" altLang="en-US" sz="2000" b="1" dirty="0">
              <a:solidFill>
                <a:schemeClr val="accent2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0243" name="Rectangle 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0244" name="Rectangl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sp>
        <p:nvSpPr>
          <p:cNvPr id="10245" name="Rectangl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18E10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eaLnBrk="1" hangingPunct="1"/>
            <a:endParaRPr lang="en-US" altLang="en-US" dirty="0">
              <a:latin typeface="VNI-Avo" pitchFamily="2" charset="0"/>
            </a:endParaRPr>
          </a:p>
        </p:txBody>
      </p:sp>
      <p:pic>
        <p:nvPicPr>
          <p:cNvPr id="10246" name="Picture 6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715000"/>
            <a:ext cx="1716088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7" name="Picture 7" descr="CANDL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7913" y="5715000"/>
            <a:ext cx="1716087" cy="1143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8" name="Picture 8" descr="clown_balancing_on_ball_md_cl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127500" y="1752600"/>
            <a:ext cx="2286000" cy="2247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9" name="Picture 9" descr="cartoon_blackbird_flying_md_cl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4500" y="-4267200"/>
            <a:ext cx="1981200" cy="1466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4506" name="Picture 19" descr="D:\DuLieu\My Pictures\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2895600"/>
            <a:ext cx="1371600" cy="3505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4507" name="Text Box 11"/>
          <p:cNvSpPr txBox="1"/>
          <p:nvPr/>
        </p:nvSpPr>
        <p:spPr>
          <a:xfrm>
            <a:off x="457200" y="1981200"/>
            <a:ext cx="2286000" cy="3902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000" b="1" dirty="0">
                <a:solidFill>
                  <a:srgbClr val="FF0000"/>
                </a:solidFill>
                <a:latin typeface=".VnAvant" pitchFamily="34" charset="0"/>
              </a:rPr>
              <a:t>G</a:t>
            </a:r>
            <a:endParaRPr lang="en-US" altLang="en-US" sz="25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234510" name="Text Box 14"/>
          <p:cNvSpPr txBox="1"/>
          <p:nvPr/>
        </p:nvSpPr>
        <p:spPr>
          <a:xfrm>
            <a:off x="3429000" y="1524000"/>
            <a:ext cx="2133600" cy="3932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200" b="1" dirty="0">
                <a:solidFill>
                  <a:srgbClr val="009900"/>
                </a:solidFill>
                <a:latin typeface="VNI-Avo" pitchFamily="2" charset="0"/>
              </a:rPr>
              <a:t>g</a:t>
            </a:r>
            <a:endParaRPr lang="en-US" altLang="en-US" sz="25200" b="1" dirty="0">
              <a:solidFill>
                <a:srgbClr val="009900"/>
              </a:solidFill>
              <a:latin typeface="VNI-Avo" pitchFamily="2" charset="0"/>
            </a:endParaRPr>
          </a:p>
        </p:txBody>
      </p:sp>
      <p:sp>
        <p:nvSpPr>
          <p:cNvPr id="10253" name="Text Box 15"/>
          <p:cNvSpPr txBox="1"/>
          <p:nvPr/>
        </p:nvSpPr>
        <p:spPr>
          <a:xfrm>
            <a:off x="3505200" y="381000"/>
            <a:ext cx="2114550" cy="4064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pPr eaLnBrk="1" hangingPunct="1"/>
            <a:r>
              <a:rPr lang="en-US" altLang="en-US" sz="2000" b="1" dirty="0">
                <a:solidFill>
                  <a:schemeClr val="accent2"/>
                </a:solidFill>
                <a:latin typeface=".VnAvant" pitchFamily="34" charset="0"/>
              </a:rPr>
              <a:t>Các dang chữ g</a:t>
            </a:r>
            <a:endParaRPr lang="en-US" altLang="en-US" sz="2000" b="1" dirty="0">
              <a:solidFill>
                <a:schemeClr val="accent2"/>
              </a:solidFill>
              <a:latin typeface=".VnAvan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4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4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07" grpId="0"/>
      <p:bldP spid="2345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WPS Presentation</Application>
  <PresentationFormat>On-screen Show (4:3)</PresentationFormat>
  <Paragraphs>66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SimSun</vt:lpstr>
      <vt:lpstr>Wingdings</vt:lpstr>
      <vt:lpstr>VNI-Avo</vt:lpstr>
      <vt:lpstr>Segoe Print</vt:lpstr>
      <vt:lpstr>Calibri</vt:lpstr>
      <vt:lpstr>.VnAvant</vt:lpstr>
      <vt:lpstr>Times New Roman</vt:lpstr>
      <vt:lpstr>Microsoft YaHei</vt:lpstr>
      <vt:lpstr>Arial Unicode MS</vt:lpstr>
      <vt:lpstr>VNI-Vivi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164A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gatty123 nhung</cp:lastModifiedBy>
  <cp:revision>85</cp:revision>
  <dcterms:created xsi:type="dcterms:W3CDTF">2009-10-17T01:53:36Z</dcterms:created>
  <dcterms:modified xsi:type="dcterms:W3CDTF">2026-04-04T09:16:24Z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6EC67201476C429FB35F181C923B4AC2_13</vt:lpwstr>
  </property>
  <property fmtid="{D5CDD505-2E9C-101B-9397-08002B2CF9AE}" pid="3" name="KSOProductBuildVer">
    <vt:lpwstr>1033-12.2.0.22222</vt:lpwstr>
  </property>
</Properties>
</file>