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0"/>
  </p:notesMasterIdLst>
  <p:sldIdLst>
    <p:sldId id="555" r:id="rId5"/>
    <p:sldId id="584" r:id="rId6"/>
    <p:sldId id="585" r:id="rId7"/>
    <p:sldId id="557" r:id="rId8"/>
    <p:sldId id="559" r:id="rId9"/>
    <p:sldId id="529" r:id="rId10"/>
    <p:sldId id="536" r:id="rId11"/>
    <p:sldId id="538" r:id="rId12"/>
    <p:sldId id="575" r:id="rId13"/>
    <p:sldId id="578" r:id="rId14"/>
    <p:sldId id="579" r:id="rId15"/>
    <p:sldId id="586" r:id="rId16"/>
    <p:sldId id="580" r:id="rId17"/>
    <p:sldId id="581" r:id="rId18"/>
    <p:sldId id="583" r:id="rId19"/>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CCECFF"/>
    <a:srgbClr val="FF0066"/>
    <a:srgbClr val="FF00FF"/>
    <a:srgbClr val="CC00CC"/>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86323" autoAdjust="0"/>
  </p:normalViewPr>
  <p:slideViewPr>
    <p:cSldViewPr>
      <p:cViewPr varScale="1">
        <p:scale>
          <a:sx n="63" d="100"/>
          <a:sy n="63" d="100"/>
        </p:scale>
        <p:origin x="1576" y="56"/>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5/18/2026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8" y="4419600"/>
            <a:ext cx="2881662" cy="2309657"/>
          </a:xfrm>
          <a:prstGeom prst="rect">
            <a:avLst/>
          </a:prstGeom>
        </p:spPr>
      </p:pic>
      <p:pic>
        <p:nvPicPr>
          <p:cNvPr id="326" name="图片 3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36" y="6333815"/>
            <a:ext cx="6212564" cy="524185"/>
          </a:xfrm>
          <a:prstGeom prst="rect">
            <a:avLst/>
          </a:prstGeom>
        </p:spPr>
      </p:pic>
      <p:pic>
        <p:nvPicPr>
          <p:cNvPr id="328" name="图片 3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33815"/>
            <a:ext cx="5935911" cy="524185"/>
          </a:xfrm>
          <a:prstGeom prst="rect">
            <a:avLst/>
          </a:prstGeom>
        </p:spPr>
      </p:pic>
      <p:pic>
        <p:nvPicPr>
          <p:cNvPr id="332" name="图片 3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124960"/>
            <a:ext cx="2301177" cy="2755900"/>
          </a:xfrm>
          <a:prstGeom prst="rect">
            <a:avLst/>
          </a:prstGeom>
        </p:spPr>
      </p:pic>
      <p:pic>
        <p:nvPicPr>
          <p:cNvPr id="334" name="图片 3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576430"/>
            <a:ext cx="1375161" cy="1294269"/>
          </a:xfrm>
          <a:prstGeom prst="rect">
            <a:avLst/>
          </a:prstGeom>
        </p:spPr>
      </p:pic>
      <p:pic>
        <p:nvPicPr>
          <p:cNvPr id="336" name="图片 3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1" y="6291971"/>
            <a:ext cx="3505199" cy="548153"/>
          </a:xfrm>
          <a:prstGeom prst="rect">
            <a:avLst/>
          </a:prstGeom>
        </p:spPr>
      </p:pic>
      <p:pic>
        <p:nvPicPr>
          <p:cNvPr id="338" name="图片 3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27902"/>
            <a:ext cx="6533856" cy="1338800"/>
          </a:xfrm>
          <a:prstGeom prst="rect">
            <a:avLst/>
          </a:prstGeom>
        </p:spPr>
      </p:pic>
      <p:pic>
        <p:nvPicPr>
          <p:cNvPr id="342" name="图片 3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51377" y="5537815"/>
            <a:ext cx="3619434" cy="1243985"/>
          </a:xfrm>
          <a:prstGeom prst="rect">
            <a:avLst/>
          </a:prstGeom>
        </p:spPr>
      </p:pic>
      <p:pic>
        <p:nvPicPr>
          <p:cNvPr id="20"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70412"/>
            <a:ext cx="2793206" cy="1378744"/>
          </a:xfrm>
          <a:prstGeom prst="rect">
            <a:avLst/>
          </a:prstGeom>
        </p:spPr>
      </p:pic>
      <p:sp>
        <p:nvSpPr>
          <p:cNvPr id="2" name="Rectangle 1"/>
          <p:cNvSpPr/>
          <p:nvPr/>
        </p:nvSpPr>
        <p:spPr>
          <a:xfrm>
            <a:off x="664210" y="228600"/>
            <a:ext cx="7257415"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2400" b="1" cap="none" spc="0" dirty="0">
              <a:solidFill>
                <a:srgbClr val="7030A0"/>
              </a:solidFill>
              <a:effectLst/>
            </a:endParaRPr>
          </a:p>
        </p:txBody>
      </p:sp>
      <p:sp>
        <p:nvSpPr>
          <p:cNvPr id="5" name="TextBox 4"/>
          <p:cNvSpPr txBox="1"/>
          <p:nvPr/>
        </p:nvSpPr>
        <p:spPr>
          <a:xfrm>
            <a:off x="-1143000" y="1865055"/>
            <a:ext cx="9795105" cy="2554545"/>
          </a:xfrm>
          <a:prstGeom prst="rect">
            <a:avLst/>
          </a:prstGeom>
          <a:noFill/>
        </p:spPr>
        <p:txBody>
          <a:bodyPr wrap="square" rtlCol="0">
            <a:spAutoFit/>
          </a:bodyPr>
          <a:lstStyle/>
          <a:p>
            <a:pPr algn="ctr"/>
            <a:r>
              <a:rPr lang="en-US" sz="4000" dirty="0">
                <a:solidFill>
                  <a:srgbClr val="FF0000"/>
                </a:solidFill>
                <a:latin typeface="Times New Roman" pitchFamily="18" charset="0"/>
                <a:cs typeface="Times New Roman" pitchFamily="18" charset="0"/>
              </a:rPr>
              <a:t>             Hoạt động: Làm quen văn học                  Thơ: Mùa hạ tuyệt vời</a:t>
            </a:r>
          </a:p>
          <a:p>
            <a:r>
              <a:rPr lang="en-US" sz="4000" dirty="0">
                <a:solidFill>
                  <a:srgbClr val="FF0000"/>
                </a:solidFill>
                <a:latin typeface="Times New Roman" pitchFamily="18" charset="0"/>
                <a:cs typeface="Times New Roman" pitchFamily="18" charset="0"/>
              </a:rPr>
              <a:t>                    Lứa tuổi: 4-5 tuổi</a:t>
            </a:r>
          </a:p>
          <a:p>
            <a:r>
              <a:rPr lang="en-US" sz="4000" dirty="0">
                <a:solidFill>
                  <a:srgbClr val="FF0000"/>
                </a:solidFill>
                <a:latin typeface="Times New Roman" pitchFamily="18" charset="0"/>
                <a:cs typeface="Times New Roman" pitchFamily="18" charset="0"/>
              </a:rPr>
              <a:t>                    Giáo viên: </a:t>
            </a:r>
            <a:r>
              <a:rPr lang="en-US" sz="4000" dirty="0" err="1">
                <a:solidFill>
                  <a:srgbClr val="FF0000"/>
                </a:solidFill>
                <a:latin typeface="Times New Roman" pitchFamily="18" charset="0"/>
                <a:cs typeface="Times New Roman" pitchFamily="18" charset="0"/>
              </a:rPr>
              <a:t>Hồ</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Thị</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Mỹ</a:t>
            </a:r>
            <a:r>
              <a:rPr lang="en-US" sz="4000">
                <a:solidFill>
                  <a:srgbClr val="FF0000"/>
                </a:solidFill>
                <a:latin typeface="Times New Roman" pitchFamily="18" charset="0"/>
                <a:cs typeface="Times New Roman" pitchFamily="18" charset="0"/>
              </a:rPr>
              <a:t> Linh</a:t>
            </a:r>
            <a:endParaRPr lang="en-US" sz="4000"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wipe(down)">
                                      <p:cBhvr>
                                        <p:cTn id="7" dur="500"/>
                                        <p:tgtEl>
                                          <p:spTgt spid="3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4"/>
                                        </p:tgtEl>
                                        <p:attrNameLst>
                                          <p:attrName>style.visibility</p:attrName>
                                        </p:attrNameLst>
                                      </p:cBhvr>
                                      <p:to>
                                        <p:strVal val="visible"/>
                                      </p:to>
                                    </p:set>
                                    <p:animEffect transition="in" filter="fade">
                                      <p:cBhvr>
                                        <p:cTn id="11" dur="1000"/>
                                        <p:tgtEl>
                                          <p:spTgt spid="334"/>
                                        </p:tgtEl>
                                      </p:cBhvr>
                                    </p:animEffect>
                                    <p:anim calcmode="lin" valueType="num">
                                      <p:cBhvr>
                                        <p:cTn id="12" dur="1000" fill="hold"/>
                                        <p:tgtEl>
                                          <p:spTgt spid="334"/>
                                        </p:tgtEl>
                                        <p:attrNameLst>
                                          <p:attrName>ppt_x</p:attrName>
                                        </p:attrNameLst>
                                      </p:cBhvr>
                                      <p:tavLst>
                                        <p:tav tm="0">
                                          <p:val>
                                            <p:strVal val="#ppt_x"/>
                                          </p:val>
                                        </p:tav>
                                        <p:tav tm="100000">
                                          <p:val>
                                            <p:strVal val="#ppt_x"/>
                                          </p:val>
                                        </p:tav>
                                      </p:tavLst>
                                    </p:anim>
                                    <p:anim calcmode="lin" valueType="num">
                                      <p:cBhvr>
                                        <p:cTn id="13" dur="1000" fill="hold"/>
                                        <p:tgtEl>
                                          <p:spTgt spid="33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32"/>
                                        </p:tgtEl>
                                        <p:attrNameLst>
                                          <p:attrName>style.visibility</p:attrName>
                                        </p:attrNameLst>
                                      </p:cBhvr>
                                      <p:to>
                                        <p:strVal val="visible"/>
                                      </p:to>
                                    </p:set>
                                    <p:animEffect transition="in" filter="fade">
                                      <p:cBhvr>
                                        <p:cTn id="16" dur="1000"/>
                                        <p:tgtEl>
                                          <p:spTgt spid="332"/>
                                        </p:tgtEl>
                                      </p:cBhvr>
                                    </p:animEffect>
                                    <p:anim calcmode="lin" valueType="num">
                                      <p:cBhvr>
                                        <p:cTn id="17" dur="1000" fill="hold"/>
                                        <p:tgtEl>
                                          <p:spTgt spid="332"/>
                                        </p:tgtEl>
                                        <p:attrNameLst>
                                          <p:attrName>ppt_x</p:attrName>
                                        </p:attrNameLst>
                                      </p:cBhvr>
                                      <p:tavLst>
                                        <p:tav tm="0">
                                          <p:val>
                                            <p:strVal val="#ppt_x"/>
                                          </p:val>
                                        </p:tav>
                                        <p:tav tm="100000">
                                          <p:val>
                                            <p:strVal val="#ppt_x"/>
                                          </p:val>
                                        </p:tav>
                                      </p:tavLst>
                                    </p:anim>
                                    <p:anim calcmode="lin" valueType="num">
                                      <p:cBhvr>
                                        <p:cTn id="18" dur="1000" fill="hold"/>
                                        <p:tgtEl>
                                          <p:spTgt spid="33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42"/>
                                        </p:tgtEl>
                                        <p:attrNameLst>
                                          <p:attrName>style.visibility</p:attrName>
                                        </p:attrNameLst>
                                      </p:cBhvr>
                                      <p:to>
                                        <p:strVal val="visible"/>
                                      </p:to>
                                    </p:set>
                                    <p:anim calcmode="lin" valueType="num">
                                      <p:cBhvr>
                                        <p:cTn id="22" dur="500" fill="hold"/>
                                        <p:tgtEl>
                                          <p:spTgt spid="342"/>
                                        </p:tgtEl>
                                        <p:attrNameLst>
                                          <p:attrName>ppt_w</p:attrName>
                                        </p:attrNameLst>
                                      </p:cBhvr>
                                      <p:tavLst>
                                        <p:tav tm="0">
                                          <p:val>
                                            <p:fltVal val="0"/>
                                          </p:val>
                                        </p:tav>
                                        <p:tav tm="100000">
                                          <p:val>
                                            <p:strVal val="#ppt_w"/>
                                          </p:val>
                                        </p:tav>
                                      </p:tavLst>
                                    </p:anim>
                                    <p:anim calcmode="lin" valueType="num">
                                      <p:cBhvr>
                                        <p:cTn id="23" dur="500" fill="hold"/>
                                        <p:tgtEl>
                                          <p:spTgt spid="342"/>
                                        </p:tgtEl>
                                        <p:attrNameLst>
                                          <p:attrName>ppt_h</p:attrName>
                                        </p:attrNameLst>
                                      </p:cBhvr>
                                      <p:tavLst>
                                        <p:tav tm="0">
                                          <p:val>
                                            <p:fltVal val="0"/>
                                          </p:val>
                                        </p:tav>
                                        <p:tav tm="100000">
                                          <p:val>
                                            <p:strVal val="#ppt_h"/>
                                          </p:val>
                                        </p:tav>
                                      </p:tavLst>
                                    </p:anim>
                                    <p:animEffect transition="in" filter="fade">
                                      <p:cBhvr>
                                        <p:cTn id="24" dur="500"/>
                                        <p:tgtEl>
                                          <p:spTgt spid="342"/>
                                        </p:tgtEl>
                                      </p:cBhvr>
                                    </p:animEffect>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338"/>
                                        </p:tgtEl>
                                        <p:attrNameLst>
                                          <p:attrName>style.visibility</p:attrName>
                                        </p:attrNameLst>
                                      </p:cBhvr>
                                      <p:to>
                                        <p:strVal val="visible"/>
                                      </p:to>
                                    </p:set>
                                    <p:animEffect transition="in" filter="fade">
                                      <p:cBhvr>
                                        <p:cTn id="28" dur="1000"/>
                                        <p:tgtEl>
                                          <p:spTgt spid="338"/>
                                        </p:tgtEl>
                                      </p:cBhvr>
                                    </p:animEffect>
                                    <p:anim calcmode="lin" valueType="num">
                                      <p:cBhvr>
                                        <p:cTn id="29" dur="1000" fill="hold"/>
                                        <p:tgtEl>
                                          <p:spTgt spid="338"/>
                                        </p:tgtEl>
                                        <p:attrNameLst>
                                          <p:attrName>ppt_x</p:attrName>
                                        </p:attrNameLst>
                                      </p:cBhvr>
                                      <p:tavLst>
                                        <p:tav tm="0">
                                          <p:val>
                                            <p:strVal val="#ppt_x"/>
                                          </p:val>
                                        </p:tav>
                                        <p:tav tm="100000">
                                          <p:val>
                                            <p:strVal val="#ppt_x"/>
                                          </p:val>
                                        </p:tav>
                                      </p:tavLst>
                                    </p:anim>
                                    <p:anim calcmode="lin" valueType="num">
                                      <p:cBhvr>
                                        <p:cTn id="30" dur="1000" fill="hold"/>
                                        <p:tgtEl>
                                          <p:spTgt spid="338"/>
                                        </p:tgtEl>
                                        <p:attrNameLst>
                                          <p:attrName>ppt_y</p:attrName>
                                        </p:attrNameLst>
                                      </p:cBhvr>
                                      <p:tavLst>
                                        <p:tav tm="0">
                                          <p:val>
                                            <p:strVal val="#ppt_y-.1"/>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1000" fill="hold"/>
                                        <p:tgtEl>
                                          <p:spTgt spid="20"/>
                                        </p:tgtEl>
                                        <p:attrNameLst>
                                          <p:attrName>ppt_x</p:attrName>
                                        </p:attrNameLst>
                                      </p:cBhvr>
                                      <p:tavLst>
                                        <p:tav tm="0">
                                          <p:val>
                                            <p:strVal val="0-#ppt_w/2"/>
                                          </p:val>
                                        </p:tav>
                                        <p:tav tm="100000">
                                          <p:val>
                                            <p:strVal val="#ppt_x"/>
                                          </p:val>
                                        </p:tav>
                                      </p:tavLst>
                                    </p:anim>
                                    <p:anim calcmode="lin" valueType="num">
                                      <p:cBhvr additive="base">
                                        <p:cTn id="34" dur="1000" fill="hold"/>
                                        <p:tgtEl>
                                          <p:spTgt spid="20"/>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nodePh="1">
                                  <p:stCondLst>
                                    <p:cond delay="0"/>
                                  </p:stCondLst>
                                  <p:endCondLst>
                                    <p:cond evt="begin" delay="0">
                                      <p:tn val="35"/>
                                    </p:cond>
                                  </p:end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Giáo dục: </a:t>
            </a:r>
          </a:p>
          <a:p>
            <a:r>
              <a:rPr lang="en-US" sz="4000" b="1" dirty="0">
                <a:solidFill>
                  <a:srgbClr val="005EA4"/>
                </a:solidFill>
                <a:latin typeface="Times New Roman" pitchFamily="18" charset="0"/>
                <a:cs typeface="Times New Roman" pitchFamily="18" charset="0"/>
              </a:rPr>
              <a:t>Mùa hè thật đẹp có hoa bằng lăng tím, hoa phượng đỏ khoe sắc</a:t>
            </a:r>
          </a:p>
          <a:p>
            <a:r>
              <a:rPr lang="en-US" sz="4000" b="1" dirty="0">
                <a:solidFill>
                  <a:srgbClr val="005EA4"/>
                </a:solidFill>
                <a:latin typeface="Times New Roman" pitchFamily="18" charset="0"/>
                <a:cs typeface="Times New Roman" pitchFamily="18" charset="0"/>
              </a:rPr>
              <a:t>Tiếng ve kêu như khúc nhạc vui, mùa hè cũng lag mùa mơ ước </a:t>
            </a:r>
          </a:p>
          <a:p>
            <a:r>
              <a:rPr lang="en-US" sz="4000" b="1" dirty="0">
                <a:solidFill>
                  <a:srgbClr val="005EA4"/>
                </a:solidFill>
                <a:latin typeface="Times New Roman" pitchFamily="18" charset="0"/>
                <a:cs typeface="Times New Roman" pitchFamily="18" charset="0"/>
              </a:rPr>
              <a:t>của bao bạn nhỏ</a:t>
            </a: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
        <p:nvSpPr>
          <p:cNvPr id="207" name="Rectangle 206"/>
          <p:cNvSpPr/>
          <p:nvPr/>
        </p:nvSpPr>
        <p:spPr>
          <a:xfrm>
            <a:off x="3124200" y="1676400"/>
            <a:ext cx="5403215" cy="706755"/>
          </a:xfrm>
          <a:prstGeom prst="rect">
            <a:avLst/>
          </a:prstGeom>
        </p:spPr>
        <p:txBody>
          <a:bodyPr wrap="square">
            <a:spAutoFit/>
          </a:bodyPr>
          <a:lstStyle/>
          <a:p>
            <a:pPr lvl="0" algn="ctr" fontAlgn="auto">
              <a:spcBef>
                <a:spcPts val="0"/>
              </a:spcBef>
              <a:spcAft>
                <a:spcPts val="0"/>
              </a:spcAft>
              <a:defRPr/>
            </a:pPr>
            <a:r>
              <a:rPr lang="en-US" sz="4000" b="1"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Hoạt động 3:</a:t>
            </a:r>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ppt_x"/>
                                          </p:val>
                                        </p:tav>
                                        <p:tav tm="100000">
                                          <p:val>
                                            <p:strVal val="#ppt_x"/>
                                          </p:val>
                                        </p:tav>
                                      </p:tavLst>
                                    </p:anim>
                                    <p:anim calcmode="lin" valueType="num">
                                      <p:cBhvr additive="base">
                                        <p:cTn id="8"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4: TC Củng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1981200" y="76200"/>
            <a:ext cx="6802755" cy="4327525"/>
          </a:xfrm>
          <a:prstGeom prst="rect">
            <a:avLst/>
          </a:prstGeom>
          <a:noFill/>
          <a:ln w="9525">
            <a:noFill/>
          </a:ln>
        </p:spPr>
      </p:pic>
      <p:sp>
        <p:nvSpPr>
          <p:cNvPr id="10269" name="WordArt 57"/>
          <p:cNvSpPr>
            <a:spLocks noTextEdit="1"/>
          </p:cNvSpPr>
          <p:nvPr/>
        </p:nvSpPr>
        <p:spPr>
          <a:xfrm rot="21120000">
            <a:off x="3009265" y="1503680"/>
            <a:ext cx="4746625" cy="164020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Xin chân thành cảm 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5400"/>
            <a:ext cx="8305800" cy="2739211"/>
          </a:xfrm>
          <a:prstGeom prst="rect">
            <a:avLst/>
          </a:prstGeom>
        </p:spPr>
        <p:txBody>
          <a:bodyPr wrap="square">
            <a:spAutoFit/>
          </a:bodyPr>
          <a:lstStyle/>
          <a:p>
            <a:pPr lvl="0" algn="just"/>
            <a:r>
              <a:rPr lang="en-US" sz="1800" b="1" dirty="0">
                <a:solidFill>
                  <a:srgbClr val="000000"/>
                </a:solidFill>
                <a:latin typeface="Times New Roman" pitchFamily="18" charset="0"/>
                <a:cs typeface="Times New Roman" pitchFamily="18" charset="0"/>
              </a:rPr>
              <a:t>                                           </a:t>
            </a:r>
            <a:r>
              <a:rPr lang="en-US" sz="2800" b="1" dirty="0">
                <a:solidFill>
                  <a:schemeClr val="accent1"/>
                </a:solidFill>
                <a:latin typeface="Times New Roman" pitchFamily="18" charset="0"/>
                <a:cs typeface="Times New Roman" pitchFamily="18" charset="0"/>
              </a:rPr>
              <a:t>I. Mục 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p>
          <a:p>
            <a:pPr lvl="0" algn="just" eaLnBrk="0" hangingPunct="0"/>
            <a:r>
              <a:rPr lang="en-US" sz="1800" b="1" dirty="0">
                <a:solidFill>
                  <a:srgbClr val="000000"/>
                </a:solidFill>
                <a:latin typeface="Times New Roman" pitchFamily="18" charset="0"/>
                <a:cs typeface="Times New Roman" pitchFamily="18" charset="0"/>
              </a:rPr>
              <a:t>           1. Kiến thức</a:t>
            </a:r>
            <a:r>
              <a:rPr lang="en-US" sz="1800" dirty="0">
                <a:solidFill>
                  <a:srgbClr val="000000"/>
                </a:solidFill>
                <a:latin typeface="Times New Roman" pitchFamily="18" charset="0"/>
                <a:cs typeface="Times New Roman" pitchFamily="18" charset="0"/>
              </a:rPr>
              <a:t>: Trẻ cảm nhận vần điệu và nội dung bài thơ, biết mùa hạ là mùa hè, thời tiết khô ráo, gây gắt, là mùa nghỉ hè của các cháu thiếu nhi…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2. Kỹ năng: </a:t>
            </a:r>
            <a:r>
              <a:rPr lang="en-US" sz="18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 Phát triển ngôn ngữ mạch lạc, khả năng ghi nhớ có chủ định.</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3. Thái độ:</a:t>
            </a:r>
            <a:r>
              <a:rPr lang="en-US" sz="18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endParaRPr lang="en-US" sz="2800" b="1" dirty="0">
              <a:solidFill>
                <a:schemeClr val="accent1"/>
              </a:solidFill>
              <a:latin typeface="Times New Roman" pitchFamily="18" charset="0"/>
              <a:cs typeface="Times New Roman" pitchFamily="18" charset="0"/>
            </a:endParaRPr>
          </a:p>
          <a:p>
            <a:pPr algn="ct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Phạm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Hưng Long ...</a:t>
            </a:r>
            <a:endParaRPr lang="en-US" sz="2000"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 Sưu tầm tranh minh họa về các mùa, tranh vẽ về mùa hè ...</a:t>
            </a:r>
            <a:br>
              <a:rPr lang="vi-VN"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a:solidFill>
                  <a:schemeClr val="accent2"/>
                </a:solidFill>
                <a:latin typeface="Times New Roman" pitchFamily="18" charset="0"/>
                <a:cs typeface="Times New Roman" pitchFamily="18" charset="0"/>
              </a:rPr>
              <a:t>I. Phương pháp, hình thức tổ chức: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Đọc thơ bé nghe</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0070C0"/>
                </a:solidFill>
                <a:latin typeface="Times New Roman" panose="02020603050405020304" pitchFamily="18" charset="0"/>
                <a:cs typeface="Times New Roman" panose="02020603050405020304" pitchFamily="18" charset="0"/>
              </a:rPr>
              <a:t>Bằng lăng đang hé mở</a:t>
            </a: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a:solidFill>
                  <a:srgbClr val="0070C0"/>
                </a:solidFill>
                <a:latin typeface="Times New Roman" panose="02020603050405020304" pitchFamily="18" charset="0"/>
                <a:cs typeface="Times New Roman" panose="02020603050405020304" pitchFamily="18" charset="0"/>
              </a:rPr>
              <a:t>Phượng rung rinh mắt cười</a:t>
            </a: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Ve đâu đây lấp ló</a:t>
            </a:r>
          </a:p>
          <a:p>
            <a:pPr algn="ctr" eaLnBrk="1" hangingPunct="1"/>
            <a:r>
              <a:rPr lang="en-US" altLang="en-US" sz="2800" b="1">
                <a:gradFill>
                  <a:gsLst>
                    <a:gs pos="0">
                      <a:srgbClr val="FECF40"/>
                    </a:gs>
                    <a:gs pos="100000">
                      <a:srgbClr val="846C21"/>
                    </a:gs>
                  </a:gsLst>
                  <a:lin scaled="0"/>
                </a:gradFill>
                <a:latin typeface="Times New Roman" panose="02020603050405020304" pitchFamily="18" charset="0"/>
                <a:cs typeface="Times New Roman" panose="02020603050405020304" pitchFamily="18" charset="0"/>
              </a:rPr>
              <a:t>Ca muôn khúc nhạc vui</a:t>
            </a: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0"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Trời xanh và cao thế</a:t>
            </a: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Nắng rọi khắp muôn nơi</a:t>
            </a:r>
          </a:p>
        </p:txBody>
      </p:sp>
      <p:sp>
        <p:nvSpPr>
          <p:cNvPr id="8" name="Text Box 4"/>
          <p:cNvSpPr txBox="1">
            <a:spLocks noChangeArrowheads="1"/>
          </p:cNvSpPr>
          <p:nvPr/>
        </p:nvSpPr>
        <p:spPr bwMode="auto">
          <a:xfrm>
            <a:off x="4728845" y="47244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Như những sợi chỉ nhỏ</a:t>
            </a: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465836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375</Words>
  <Application>Microsoft Office PowerPoint</Application>
  <PresentationFormat>On-screen Show (4:3)</PresentationFormat>
  <Paragraphs>42</Paragraphs>
  <Slides>15</Slides>
  <Notes>4</Notes>
  <HiddenSlides>0</HiddenSlides>
  <MMClips>0</MMClips>
  <ScaleCrop>false</ScaleCrop>
  <HeadingPairs>
    <vt:vector size="8" baseType="variant">
      <vt:variant>
        <vt:lpstr>Fonts Used</vt:lpstr>
      </vt:variant>
      <vt:variant>
        <vt:i4>5</vt:i4>
      </vt:variant>
      <vt:variant>
        <vt:lpstr>Theme</vt:lpstr>
      </vt:variant>
      <vt:variant>
        <vt:i4>4</vt:i4>
      </vt:variant>
      <vt:variant>
        <vt:lpstr>Slide Titles</vt:lpstr>
      </vt:variant>
      <vt:variant>
        <vt:i4>15</vt:i4>
      </vt:variant>
      <vt:variant>
        <vt:lpstr>Custom Shows</vt:lpstr>
      </vt:variant>
      <vt:variant>
        <vt:i4>1</vt:i4>
      </vt:variant>
    </vt:vector>
  </HeadingPairs>
  <TitlesOfParts>
    <vt:vector size="25" baseType="lpstr">
      <vt:lpstr>等线</vt:lpstr>
      <vt:lpstr>Arial</vt:lpstr>
      <vt:lpstr>Calibri</vt:lpstr>
      <vt:lpstr>HP001 5H</vt:lpstr>
      <vt:lpstr>Times New Roman</vt: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Administrator</cp:lastModifiedBy>
  <cp:revision>386</cp:revision>
  <dcterms:created xsi:type="dcterms:W3CDTF">2009-10-23T09:00:00Z</dcterms:created>
  <dcterms:modified xsi:type="dcterms:W3CDTF">2026-05-18T13:28:59Z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